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43"/>
  </p:notesMasterIdLst>
  <p:handoutMasterIdLst>
    <p:handoutMasterId r:id="rId44"/>
  </p:handoutMasterIdLst>
  <p:sldIdLst>
    <p:sldId id="292" r:id="rId5"/>
    <p:sldId id="808" r:id="rId6"/>
    <p:sldId id="809" r:id="rId7"/>
    <p:sldId id="262" r:id="rId8"/>
    <p:sldId id="814" r:id="rId9"/>
    <p:sldId id="813" r:id="rId10"/>
    <p:sldId id="815" r:id="rId11"/>
    <p:sldId id="825" r:id="rId12"/>
    <p:sldId id="818" r:id="rId13"/>
    <p:sldId id="826" r:id="rId14"/>
    <p:sldId id="267" r:id="rId15"/>
    <p:sldId id="827" r:id="rId16"/>
    <p:sldId id="829" r:id="rId17"/>
    <p:sldId id="268" r:id="rId18"/>
    <p:sldId id="820" r:id="rId19"/>
    <p:sldId id="830" r:id="rId20"/>
    <p:sldId id="821" r:id="rId21"/>
    <p:sldId id="273" r:id="rId22"/>
    <p:sldId id="257" r:id="rId23"/>
    <p:sldId id="832" r:id="rId24"/>
    <p:sldId id="841" r:id="rId25"/>
    <p:sldId id="833" r:id="rId26"/>
    <p:sldId id="834" r:id="rId27"/>
    <p:sldId id="794" r:id="rId28"/>
    <p:sldId id="603" r:id="rId29"/>
    <p:sldId id="607" r:id="rId30"/>
    <p:sldId id="618" r:id="rId31"/>
    <p:sldId id="836" r:id="rId32"/>
    <p:sldId id="606" r:id="rId33"/>
    <p:sldId id="835" r:id="rId34"/>
    <p:sldId id="838" r:id="rId35"/>
    <p:sldId id="840" r:id="rId36"/>
    <p:sldId id="277" r:id="rId37"/>
    <p:sldId id="839" r:id="rId38"/>
    <p:sldId id="278" r:id="rId39"/>
    <p:sldId id="824" r:id="rId40"/>
    <p:sldId id="280" r:id="rId41"/>
    <p:sldId id="293" r:id="rId4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F9B"/>
    <a:srgbClr val="7D99D9"/>
    <a:srgbClr val="E39844"/>
    <a:srgbClr val="69BFC9"/>
    <a:srgbClr val="E15CBD"/>
    <a:srgbClr val="7D8150"/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31" d="100"/>
          <a:sy n="131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13/10/25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13/10/25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115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B6E79162-7354-4994-B997-9BC5CBC13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A64B42FD-F47D-4055-880A-F3B982207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EF6A4BEE-F074-46CB-B975-04F414A94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100F94-5987-4CAC-B060-6577D979CC31}" type="slidenum">
              <a:rPr lang="it-IT" altLang="it-IT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169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B6E79162-7354-4994-B997-9BC5CBC13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A64B42FD-F47D-4055-880A-F3B982207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z="1800">
                <a:effectLst/>
                <a:latin typeface="Palatino" pitchFamily="2" charset="77"/>
              </a:rPr>
              <a:t>Il principio di funzionamento, comune a tutti gli interventi puramente restrittivi, è basato sull’insorgenza di un precoce senso di sazietà indotto dalla «restrizione gastrica», e quindi dalla conseguente riduzione dell’introito calorico. La tecnica proposta da Mason prevede la realizzazione di una finestra gastrica per mezzo di una suturatrice circolare attraverso cui, utilizzando una suturatrice lineare a 4 fila di punti, si realizza una tasca gastrica verticale del volume di circa 20-30 ml. Infine, attraverso la finestra gastrica si realizza un neo-piloro posizionando una benderella di polipropilene (5 x 1,5 cm). </a:t>
            </a:r>
            <a:endParaRPr lang="it-IT"/>
          </a:p>
          <a:p>
            <a:r>
              <a:rPr lang="it-IT" sz="1800">
                <a:effectLst/>
                <a:latin typeface="Palatino" pitchFamily="2" charset="77"/>
              </a:rPr>
              <a:t>L’elevata incidenza di fistole gastro-gastriche (4-48%) [47] a livello della linea di sutura verticale, spinse MacLean [43, 46] nel 1993 a modificare la tecnica originale di Mason proponendo la completa separazione della tasca gastrica dal fondo gastrico. </a:t>
            </a:r>
          </a:p>
          <a:p>
            <a:endParaRPr lang="it-IT" sz="1800">
              <a:effectLst/>
              <a:latin typeface="Palatin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>
                <a:effectLst/>
                <a:latin typeface="Palatino" pitchFamily="2" charset="77"/>
              </a:rPr>
              <a:t>La procedura termina con il posizionamento di una benderella in polipropilene, delle dimensioni di 5 x 1,5 cm, che viene suturata, con 2 punti in materiale non assorbibile 2-0, all’estremità distale dello stomaco tubulizzato </a:t>
            </a:r>
            <a:endParaRPr lang="it-IT"/>
          </a:p>
          <a:p>
            <a:endParaRPr lang="it-IT"/>
          </a:p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EF6A4BEE-F074-46CB-B975-04F414A94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100F94-5987-4CAC-B060-6577D979CC31}" type="slidenum">
              <a:rPr lang="it-IT" altLang="it-IT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2567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B6E79162-7354-4994-B997-9BC5CBC13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A64B42FD-F47D-4055-880A-F3B982207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altLang="it-IT" dirty="0"/>
              <a:t>Carola concetta</a:t>
            </a:r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EF6A4BEE-F074-46CB-B975-04F414A94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100F94-5987-4CAC-B060-6577D979CC31}" type="slidenum">
              <a:rPr lang="it-IT" altLang="it-IT"/>
              <a:pPr/>
              <a:t>27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8697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bypass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primarily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satiety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small,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malabsorptive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by- pass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stapler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-cutter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create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stomach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25–50 cm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Treitz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Roux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alimentary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effer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brought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end-to-end or, more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end-to-side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short,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blind-ending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stump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location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small-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stoma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8–12 mm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emptying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facilitate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biliopan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creatic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afferent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75–150 cm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gastrojejunostomy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common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ileum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(8–10).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jejunojeju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side-to-side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739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B6E79162-7354-4994-B997-9BC5CBC13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A64B42FD-F47D-4055-880A-F3B982207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altLang="it-IT" dirty="0" err="1"/>
              <a:t>Fanchini</a:t>
            </a:r>
            <a:r>
              <a:rPr lang="it-IT" altLang="it-IT" dirty="0"/>
              <a:t> </a:t>
            </a:r>
            <a:r>
              <a:rPr lang="it-IT" altLang="it-IT" dirty="0" err="1"/>
              <a:t>emanuela</a:t>
            </a:r>
            <a:endParaRPr lang="it-IT" altLang="it-IT" dirty="0"/>
          </a:p>
          <a:p>
            <a:pPr>
              <a:spcBef>
                <a:spcPct val="0"/>
              </a:spcBef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Esame eseguito dopo somministrazione orale di mdc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Visipaque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fase liquida con acquisizione di filmati in radioscopia a bassa dose radiante.</a:t>
            </a:r>
            <a:br>
              <a:rPr lang="it-IT" dirty="0"/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Esiti di intervento chirurgico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bariatrico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(SADI).</a:t>
            </a:r>
            <a:br>
              <a:rPr lang="it-IT" dirty="0"/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Esofago di regolare calibro, con peristalsi conservata.</a:t>
            </a:r>
            <a:br>
              <a:rPr lang="it-IT" dirty="0"/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Normale progressione del bolo di mdc fino al tratto distale del residuo gastrico. Regolare progressione del bolo attraverso l'anastomosi gastro-ileale termino-laterale, che appare pervia,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normodistensibile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 regolare calibro.</a:t>
            </a:r>
            <a:br>
              <a:rPr lang="it-IT" dirty="0"/>
            </a:b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segni di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leak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anastomotici.</a:t>
            </a:r>
            <a:endParaRPr lang="it-IT" altLang="it-IT" dirty="0"/>
          </a:p>
        </p:txBody>
      </p:sp>
      <p:sp>
        <p:nvSpPr>
          <p:cNvPr id="18436" name="Segnaposto numero diapositiva 3">
            <a:extLst>
              <a:ext uri="{FF2B5EF4-FFF2-40B4-BE49-F238E27FC236}">
                <a16:creationId xmlns:a16="http://schemas.microsoft.com/office/drawing/2014/main" id="{EF6A4BEE-F074-46CB-B975-04F414A94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100F94-5987-4CAC-B060-6577D979CC31}" type="slidenum">
              <a:rPr lang="it-IT" altLang="it-IT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3034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17366" y="3841"/>
            <a:ext cx="127212" cy="6858000"/>
          </a:xfrm>
          <a:prstGeom prst="rect">
            <a:avLst/>
          </a:prstGeom>
          <a:solidFill>
            <a:srgbClr val="7D9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D4F9B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21381" y="-1345"/>
            <a:ext cx="137546" cy="6858000"/>
          </a:xfrm>
          <a:prstGeom prst="rect">
            <a:avLst/>
          </a:prstGeom>
          <a:solidFill>
            <a:srgbClr val="E39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EB2236-0522-C432-A463-063CE04E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>
            <a:fillRect/>
          </a:stretch>
        </p:blipFill>
        <p:spPr>
          <a:xfrm>
            <a:off x="-164657" y="0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hoto">
  <p:cSld name="Blank with phot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0"/>
          <p:cNvSpPr>
            <a:spLocks noGrp="1"/>
          </p:cNvSpPr>
          <p:nvPr>
            <p:ph type="pic" idx="2"/>
          </p:nvPr>
        </p:nvSpPr>
        <p:spPr>
          <a:xfrm>
            <a:off x="730432" y="504141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" name="Google Shape;10;p30"/>
          <p:cNvSpPr>
            <a:spLocks noGrp="1"/>
          </p:cNvSpPr>
          <p:nvPr>
            <p:ph type="pic" idx="3"/>
          </p:nvPr>
        </p:nvSpPr>
        <p:spPr>
          <a:xfrm>
            <a:off x="3431704" y="504141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" name="Google Shape;11;p30"/>
          <p:cNvSpPr>
            <a:spLocks noGrp="1"/>
          </p:cNvSpPr>
          <p:nvPr>
            <p:ph type="pic" idx="4"/>
          </p:nvPr>
        </p:nvSpPr>
        <p:spPr>
          <a:xfrm>
            <a:off x="6132976" y="504141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" name="Google Shape;12;p30"/>
          <p:cNvSpPr>
            <a:spLocks noGrp="1"/>
          </p:cNvSpPr>
          <p:nvPr>
            <p:ph type="pic" idx="5"/>
          </p:nvPr>
        </p:nvSpPr>
        <p:spPr>
          <a:xfrm>
            <a:off x="8834249" y="504141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" name="Google Shape;13;p30"/>
          <p:cNvSpPr>
            <a:spLocks noGrp="1"/>
          </p:cNvSpPr>
          <p:nvPr>
            <p:ph type="pic" idx="6"/>
          </p:nvPr>
        </p:nvSpPr>
        <p:spPr>
          <a:xfrm>
            <a:off x="730432" y="3248980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" name="Google Shape;14;p30"/>
          <p:cNvSpPr>
            <a:spLocks noGrp="1"/>
          </p:cNvSpPr>
          <p:nvPr>
            <p:ph type="pic" idx="7"/>
          </p:nvPr>
        </p:nvSpPr>
        <p:spPr>
          <a:xfrm>
            <a:off x="3431704" y="3248980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" name="Google Shape;15;p30"/>
          <p:cNvSpPr>
            <a:spLocks noGrp="1"/>
          </p:cNvSpPr>
          <p:nvPr>
            <p:ph type="pic" idx="8"/>
          </p:nvPr>
        </p:nvSpPr>
        <p:spPr>
          <a:xfrm>
            <a:off x="6132976" y="3248980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" name="Google Shape;16;p30"/>
          <p:cNvSpPr>
            <a:spLocks noGrp="1"/>
          </p:cNvSpPr>
          <p:nvPr>
            <p:ph type="pic" idx="9"/>
          </p:nvPr>
        </p:nvSpPr>
        <p:spPr>
          <a:xfrm>
            <a:off x="8834249" y="3248980"/>
            <a:ext cx="2556669" cy="25558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121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ponse Summary Slide">
  <p:cSld name="Response Summary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281870" y="4852525"/>
            <a:ext cx="6101851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228600" lvl="0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marL="457200" lvl="1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85800" lvl="2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914400" lvl="3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143000" lvl="4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273050" y="3113002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2"/>
          </p:nvPr>
        </p:nvSpPr>
        <p:spPr>
          <a:xfrm>
            <a:off x="273051" y="4043008"/>
            <a:ext cx="5145616" cy="37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228600" lvl="0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457200" lvl="1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25253"/>
              </a:buClr>
              <a:buSzPts val="4300"/>
              <a:buFont typeface="Arial"/>
              <a:buNone/>
              <a:defRPr sz="2150">
                <a:solidFill>
                  <a:srgbClr val="5252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lvl="2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914400" lvl="3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143000" lvl="4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body" idx="3"/>
          </p:nvPr>
        </p:nvSpPr>
        <p:spPr>
          <a:xfrm>
            <a:off x="281870" y="5397121"/>
            <a:ext cx="6101851" cy="467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228600" lvl="0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marL="457200" lvl="1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685800" lvl="2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914400" lvl="3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143000" lvl="4" indent="-1143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371600" lvl="5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1600200" lvl="6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1828800" lvl="7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2057400" lvl="8" indent="-17145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ldNum" idx="12"/>
          </p:nvPr>
        </p:nvSpPr>
        <p:spPr>
          <a:xfrm>
            <a:off x="11106150" y="6426200"/>
            <a:ext cx="884238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121900" rIns="243825" bIns="1219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  <a:defRPr sz="1000" b="0" i="0" u="none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13/10/25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9" r:id="rId21"/>
    <p:sldLayoutId id="2147483730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611" y="406544"/>
            <a:ext cx="6543681" cy="3227388"/>
          </a:xfrm>
        </p:spPr>
        <p:txBody>
          <a:bodyPr>
            <a:normAutofit fontScale="90000"/>
          </a:bodyPr>
          <a:lstStyle/>
          <a:p>
            <a:r>
              <a:rPr lang="it-IT"/>
              <a:t>Focus sul </a:t>
            </a:r>
            <a:br>
              <a:rPr lang="it-IT"/>
            </a:br>
            <a:r>
              <a:rPr lang="it-IT"/>
              <a:t>Referto strutturato in chirurgia bariatrica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0611" y="3868352"/>
            <a:ext cx="6543680" cy="2176505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dirty="0"/>
              <a:t>Maria chiara Brunese</a:t>
            </a:r>
          </a:p>
          <a:p>
            <a:pPr algn="ctr"/>
            <a:endParaRPr lang="it-IT" dirty="0"/>
          </a:p>
          <a:p>
            <a:pPr algn="ctr"/>
            <a:r>
              <a:rPr lang="it-IT" sz="1800" dirty="0"/>
              <a:t>P</a:t>
            </a:r>
            <a:r>
              <a:rPr lang="it-IT" sz="1800" cap="none" dirty="0"/>
              <a:t>h</a:t>
            </a:r>
            <a:r>
              <a:rPr lang="it-IT" sz="1800" dirty="0"/>
              <a:t>d student Università degli studi della campania «l. Vanvitelli»</a:t>
            </a:r>
          </a:p>
          <a:p>
            <a:pPr algn="ctr"/>
            <a:r>
              <a:rPr lang="it-IT" sz="1800" dirty="0"/>
              <a:t>Università del molise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22BAC4-666F-742B-8CB9-ABD4A3311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1026" name="Picture 2" descr="App Unimol - Apps on Google Play">
            <a:extLst>
              <a:ext uri="{FF2B5EF4-FFF2-40B4-BE49-F238E27FC236}">
                <a16:creationId xmlns:a16="http://schemas.microsoft.com/office/drawing/2014/main" id="{1B7F4722-31D4-07F4-F103-FD04E3CB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07" y="6025908"/>
            <a:ext cx="832092" cy="8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338E70-4C3E-0ED5-CC45-E132993FF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9"/>
          <a:stretch/>
        </p:blipFill>
        <p:spPr bwMode="auto">
          <a:xfrm>
            <a:off x="8930603" y="6027953"/>
            <a:ext cx="1511541" cy="69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25">
            <a:extLst>
              <a:ext uri="{FF2B5EF4-FFF2-40B4-BE49-F238E27FC236}">
                <a16:creationId xmlns:a16="http://schemas.microsoft.com/office/drawing/2014/main" id="{C4384B47-9970-8F0F-56C6-58A112A3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Topics in chirurgia bariatrica</a:t>
            </a:r>
          </a:p>
        </p:txBody>
      </p:sp>
      <p:sp>
        <p:nvSpPr>
          <p:cNvPr id="27" name="Segnaposto contenuto 26">
            <a:extLst>
              <a:ext uri="{FF2B5EF4-FFF2-40B4-BE49-F238E27FC236}">
                <a16:creationId xmlns:a16="http://schemas.microsoft.com/office/drawing/2014/main" id="{BF51329B-E720-5324-95E7-BB008C983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400"/>
              <a:t>Imaging pre-operatorio</a:t>
            </a:r>
          </a:p>
          <a:p>
            <a:pPr>
              <a:lnSpc>
                <a:spcPct val="150000"/>
              </a:lnSpc>
            </a:pPr>
            <a:r>
              <a:rPr lang="it-IT" sz="2400"/>
              <a:t>Normalità dopo chirurgia bariatrica: imaging post-operatorio</a:t>
            </a:r>
          </a:p>
          <a:p>
            <a:pPr>
              <a:lnSpc>
                <a:spcPct val="150000"/>
              </a:lnSpc>
            </a:pPr>
            <a:r>
              <a:rPr lang="it-IT" sz="2400"/>
              <a:t>Complicanze dopo chirurgia bariatrica: imagin post operatorio</a:t>
            </a:r>
          </a:p>
          <a:p>
            <a:pPr>
              <a:lnSpc>
                <a:spcPct val="150000"/>
              </a:lnSpc>
            </a:pPr>
            <a:r>
              <a:rPr lang="it-IT" sz="2400"/>
              <a:t>Follow-up dei pazienti a medio e lungo termine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287249-8943-CDA8-FB32-B3A177181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0689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/>
          <p:nvPr/>
        </p:nvSpPr>
        <p:spPr>
          <a:xfrm>
            <a:off x="1165816" y="783737"/>
            <a:ext cx="11557000" cy="698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en-US" sz="3000" b="1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2) Literature research</a:t>
            </a:r>
            <a: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Review and Guidelines</a:t>
            </a:r>
            <a:b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900"/>
          </a:p>
        </p:txBody>
      </p:sp>
      <p:sp>
        <p:nvSpPr>
          <p:cNvPr id="340" name="Google Shape;340;p12"/>
          <p:cNvSpPr txBox="1"/>
          <p:nvPr/>
        </p:nvSpPr>
        <p:spPr>
          <a:xfrm>
            <a:off x="398834" y="2236197"/>
            <a:ext cx="7220059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Identificare le evidenze che supporteranno il lavoro del Gruppo nel decidere l’obiettivo della Conensus</a:t>
            </a:r>
            <a:endParaRPr sz="900"/>
          </a:p>
          <a:p>
            <a:pPr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Formulare una lista di domande per topic che serviranno ad iniziare la prima Survey-Delphi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partecipanti al lavoro lavoreranno con il Chair e il Metodologo per sviluppare le domande cliniche per il primo stage di ricerca bibliografica in un format PICO</a:t>
            </a:r>
            <a:endParaRPr sz="900"/>
          </a:p>
        </p:txBody>
      </p:sp>
      <p:sp>
        <p:nvSpPr>
          <p:cNvPr id="341" name="Google Shape;341;p12"/>
          <p:cNvSpPr txBox="1"/>
          <p:nvPr/>
        </p:nvSpPr>
        <p:spPr>
          <a:xfrm>
            <a:off x="2640013" y="5430838"/>
            <a:ext cx="3455988" cy="8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74808C"/>
              </a:buClr>
              <a:buSzPts val="3600"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/>
          </a:p>
        </p:txBody>
      </p:sp>
      <p:sp>
        <p:nvSpPr>
          <p:cNvPr id="342" name="Google Shape;342;p12"/>
          <p:cNvSpPr txBox="1"/>
          <p:nvPr/>
        </p:nvSpPr>
        <p:spPr>
          <a:xfrm>
            <a:off x="8220075" y="1664494"/>
            <a:ext cx="3785394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48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Population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48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Intervention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48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Comparator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(optional) </a:t>
            </a:r>
            <a:endParaRPr sz="900"/>
          </a:p>
          <a:p>
            <a:pPr>
              <a:lnSpc>
                <a:spcPct val="150000"/>
              </a:lnSpc>
              <a:buClr>
                <a:schemeClr val="dk1"/>
              </a:buClr>
              <a:buSzPts val="48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Outcome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(s)</a:t>
            </a:r>
            <a:endParaRPr sz="900"/>
          </a:p>
          <a:p>
            <a:pPr>
              <a:lnSpc>
                <a:spcPct val="150000"/>
              </a:lnSpc>
              <a:buClr>
                <a:schemeClr val="dk1"/>
              </a:buClr>
              <a:buSzPts val="48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 frame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(optional)</a:t>
            </a:r>
            <a:endParaRPr sz="900"/>
          </a:p>
          <a:p>
            <a:pPr>
              <a:lnSpc>
                <a:spcPct val="150000"/>
              </a:lnSpc>
              <a:buClr>
                <a:schemeClr val="dk1"/>
              </a:buClr>
              <a:buSzPts val="48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Setting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(optional)</a:t>
            </a:r>
            <a:endParaRPr sz="900"/>
          </a:p>
        </p:txBody>
      </p:sp>
      <p:sp>
        <p:nvSpPr>
          <p:cNvPr id="343" name="Google Shape;343;p12"/>
          <p:cNvSpPr txBox="1"/>
          <p:nvPr/>
        </p:nvSpPr>
        <p:spPr>
          <a:xfrm>
            <a:off x="1744291" y="6097390"/>
            <a:ext cx="11629231" cy="111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EF7E2F"/>
              </a:buClr>
              <a:buSzPts val="5000"/>
            </a:pPr>
            <a:r>
              <a:rPr lang="en-US" sz="2500" b="1">
                <a:solidFill>
                  <a:srgbClr val="EF7E2F"/>
                </a:solidFill>
                <a:latin typeface="Arial"/>
                <a:ea typeface="Arial"/>
                <a:cs typeface="Arial"/>
                <a:sym typeface="Arial"/>
              </a:rPr>
              <a:t>Quality of studies assestment: 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Oxford, SIGN, GRADE methods</a:t>
            </a:r>
            <a:endParaRPr sz="900"/>
          </a:p>
          <a:p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12"/>
          <p:cNvSpPr txBox="1"/>
          <p:nvPr/>
        </p:nvSpPr>
        <p:spPr>
          <a:xfrm>
            <a:off x="2638450" y="1569100"/>
            <a:ext cx="2886861" cy="43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chemeClr val="accent1"/>
              </a:buClr>
              <a:buSzPts val="5000"/>
            </a:pPr>
            <a:r>
              <a:rPr lang="en-US" sz="25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Clinical questions</a:t>
            </a:r>
            <a:endParaRPr sz="900"/>
          </a:p>
        </p:txBody>
      </p:sp>
      <p:sp>
        <p:nvSpPr>
          <p:cNvPr id="345" name="Google Shape;345;p12"/>
          <p:cNvSpPr txBox="1"/>
          <p:nvPr/>
        </p:nvSpPr>
        <p:spPr>
          <a:xfrm>
            <a:off x="8015287" y="1577763"/>
            <a:ext cx="3852863" cy="3429000"/>
          </a:xfrm>
          <a:prstGeom prst="rect">
            <a:avLst/>
          </a:prstGeom>
          <a:noFill/>
          <a:ln w="25400" cap="flat" cmpd="sng">
            <a:solidFill>
              <a:srgbClr val="EF7E2F"/>
            </a:solidFill>
            <a:prstDash val="solid"/>
            <a:miter lim="262144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endParaRPr sz="1000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468031-FBD7-6181-267C-DF9348BDF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B6805898-B458-115F-9F2A-B7DA3F7C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Literature research: pre-operative evaluation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E9E12200-9415-2A55-179A-F04903A44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760" y="1690688"/>
            <a:ext cx="9118600" cy="2286000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13424FC-CC05-088C-5ACD-6C257B29B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9" y="3976688"/>
            <a:ext cx="8911741" cy="90586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27EC181-43A0-2247-1821-4AD5CB3C7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19" y="5005800"/>
            <a:ext cx="8911741" cy="67981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FD1F0EC-AAD4-D64E-3878-316A8B96A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19" y="0"/>
            <a:ext cx="6344702" cy="6858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3EDE4B2-4149-5ECA-E032-EE611627C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854" y="33640"/>
            <a:ext cx="9704292" cy="269180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D7D956F-090D-E21D-22F5-0BB2AE06B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434" y="2725441"/>
            <a:ext cx="6166753" cy="37441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7445F9A-1EAB-2AB6-2A0E-FD0B32F7A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774" y="0"/>
            <a:ext cx="8713105" cy="396684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0FCE97E-C9A4-1D0F-872A-D3FE2522C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550" y="3951818"/>
            <a:ext cx="9731831" cy="2286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76D4CE8A-C87A-9F97-B15D-79E480B8C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9774" y="31662"/>
            <a:ext cx="8924499" cy="338637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8CFA4A1-B379-D241-93DF-A2F2FB1265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962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E1DFBC-25F7-30D8-1900-E7D41FDCF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005" y="1658532"/>
            <a:ext cx="7764902" cy="2640274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D828956-D571-747A-F294-E3E75416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92" y="320809"/>
            <a:ext cx="11818188" cy="1325563"/>
          </a:xfrm>
        </p:spPr>
        <p:txBody>
          <a:bodyPr>
            <a:normAutofit fontScale="90000"/>
          </a:bodyPr>
          <a:lstStyle/>
          <a:p>
            <a:r>
              <a:rPr lang="it-IT"/>
              <a:t>Literature research: Post-operative complications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F4CDBE-B339-ED89-BF82-53C045E6E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C1A24E-CE0C-A49E-199F-6A454FB17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71" t="20097" r="4651" b="40987"/>
          <a:stretch/>
        </p:blipFill>
        <p:spPr>
          <a:xfrm>
            <a:off x="2102338" y="4677620"/>
            <a:ext cx="7571369" cy="21803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9BF1854-5F4E-0030-C56C-E9BD857D4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1" y="1681965"/>
            <a:ext cx="8628222" cy="26290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20EFF4-81DF-B11B-3C9C-C135ACFC6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989" y="4310966"/>
            <a:ext cx="9066065" cy="24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"/>
          <p:cNvSpPr txBox="1"/>
          <p:nvPr/>
        </p:nvSpPr>
        <p:spPr>
          <a:xfrm>
            <a:off x="1269603" y="1049050"/>
            <a:ext cx="9652794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buClr>
                <a:schemeClr val="dk1"/>
              </a:buClr>
              <a:buSzPts val="6000"/>
            </a:pPr>
            <a: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3) First meeting: </a:t>
            </a:r>
            <a:r>
              <a:rPr lang="en-US" sz="30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Definire lo scopo</a:t>
            </a:r>
            <a:endParaRPr sz="900"/>
          </a:p>
        </p:txBody>
      </p:sp>
      <p:sp>
        <p:nvSpPr>
          <p:cNvPr id="354" name="Google Shape;354;p13"/>
          <p:cNvSpPr txBox="1"/>
          <p:nvPr/>
        </p:nvSpPr>
        <p:spPr>
          <a:xfrm>
            <a:off x="2287569" y="1841213"/>
            <a:ext cx="7996403" cy="4862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Disclosure dei potenziali conflitti di interesse</a:t>
            </a:r>
            <a:endParaRPr sz="2400"/>
          </a:p>
          <a:p>
            <a:pPr marL="457200" indent="-457200">
              <a:lnSpc>
                <a:spcPct val="2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della metodologia</a:t>
            </a:r>
            <a:endParaRPr sz="2400"/>
          </a:p>
          <a:p>
            <a:pPr marL="457200" indent="-457200">
              <a:lnSpc>
                <a:spcPct val="2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Definisci scopo, target di audience</a:t>
            </a:r>
            <a:endParaRPr sz="2400"/>
          </a:p>
          <a:p>
            <a:pPr marL="457200" indent="-457200">
              <a:lnSpc>
                <a:spcPct val="2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Discuti i risultati dopo la prima ricerca bibliografica</a:t>
            </a:r>
            <a:endParaRPr sz="2400"/>
          </a:p>
          <a:p>
            <a:pPr marL="457200" indent="-457200">
              <a:lnSpc>
                <a:spcPct val="2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Discuti il contenuto e la lista delle domande</a:t>
            </a:r>
            <a:endParaRPr sz="2400"/>
          </a:p>
          <a:p>
            <a:pPr marL="457200" indent="-457200">
              <a:lnSpc>
                <a:spcPct val="2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 una timeline</a:t>
            </a:r>
            <a:endParaRPr sz="2400"/>
          </a:p>
          <a:p>
            <a:endParaRPr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D316F9B-1F78-6F15-73D1-48B7345A9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"/>
          <p:cNvSpPr txBox="1"/>
          <p:nvPr/>
        </p:nvSpPr>
        <p:spPr>
          <a:xfrm>
            <a:off x="1672787" y="1932202"/>
            <a:ext cx="10700796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5000"/>
            </a:pPr>
            <a:r>
              <a:rPr lang="it-IT" sz="2500">
                <a:solidFill>
                  <a:schemeClr val="dk1"/>
                </a:solidFill>
                <a:ea typeface="Arial"/>
                <a:cs typeface="Arial"/>
                <a:sym typeface="Arial"/>
              </a:rPr>
              <a:t>Il gruppo di lavoro sviluppa una serie di domande concentrandosi su:</a:t>
            </a:r>
            <a:endParaRPr sz="900"/>
          </a:p>
          <a:p>
            <a:pPr>
              <a:lnSpc>
                <a:spcPct val="150000"/>
              </a:lnSpc>
              <a:buClr>
                <a:srgbClr val="74808C"/>
              </a:buClr>
              <a:buSzPts val="5000"/>
            </a:pPr>
            <a:endParaRPr lang="it-IT" sz="250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it-IT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Gap di evidenza scientifica</a:t>
            </a: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it-IT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Argomenti controversi</a:t>
            </a: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it-IT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Qualità bassa di alcune evidenze</a:t>
            </a:r>
            <a:endParaRPr sz="240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Font typeface="Wingdings" pitchFamily="2" charset="2"/>
              <a:buChar char="§"/>
            </a:pPr>
            <a:r>
              <a:rPr lang="it-IT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Elevata eterogeneità di cura o managament della patologia</a:t>
            </a:r>
            <a:endParaRPr sz="2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 txBox="1"/>
          <p:nvPr/>
        </p:nvSpPr>
        <p:spPr>
          <a:xfrm>
            <a:off x="2640013" y="5430838"/>
            <a:ext cx="3455988" cy="8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74808C"/>
              </a:buClr>
              <a:buSzPts val="3600"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/>
          </a:p>
        </p:txBody>
      </p:sp>
      <p:sp>
        <p:nvSpPr>
          <p:cNvPr id="365" name="Google Shape;365;p14"/>
          <p:cNvSpPr txBox="1"/>
          <p:nvPr/>
        </p:nvSpPr>
        <p:spPr>
          <a:xfrm>
            <a:off x="1298785" y="1036993"/>
            <a:ext cx="10218763" cy="587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en-US" sz="3000" b="1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Focus sulla lista delle </a:t>
            </a:r>
            <a:r>
              <a:rPr lang="en-US" sz="3000" b="1">
                <a:solidFill>
                  <a:srgbClr val="2D4F9B"/>
                </a:solidFill>
                <a:ea typeface="Helvetica Neue"/>
                <a:cs typeface="Helvetica Neue"/>
                <a:sym typeface="Helvetica Neue"/>
              </a:rPr>
              <a:t>domande</a:t>
            </a:r>
            <a:r>
              <a:rPr lang="en-US" sz="3000" b="1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 sul </a:t>
            </a:r>
            <a:r>
              <a:rPr lang="en-US" sz="3000" b="1">
                <a:solidFill>
                  <a:srgbClr val="2D4F9B"/>
                </a:solidFill>
                <a:ea typeface="Helvetica Neue"/>
                <a:cs typeface="Helvetica Neue"/>
                <a:sym typeface="Helvetica Neue"/>
              </a:rPr>
              <a:t>Topic</a:t>
            </a:r>
            <a:endParaRPr lang="en-US" sz="3000">
              <a:solidFill>
                <a:srgbClr val="2D4F9B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E76D703-ED55-1F68-D328-C1030035A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51D9F814-86E3-EC6F-CC88-5C6E0CB9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Topic Questions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40A55C6E-EA11-BC1D-10E2-96487BF3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291" y="2031790"/>
            <a:ext cx="10515600" cy="1831975"/>
          </a:xfrm>
          <a:ln w="508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sz="2400"/>
              <a:t>Qual è l’imaging più appropriato da eseguire per la valutazione pre-operatoria?</a:t>
            </a:r>
          </a:p>
          <a:p>
            <a:r>
              <a:rPr lang="it-IT" sz="2400"/>
              <a:t>Cosa deve essere incluso nel referto strutturato pre-operatorio?</a:t>
            </a:r>
          </a:p>
          <a:p>
            <a:r>
              <a:rPr lang="it-IT" sz="2400"/>
              <a:t>E’ sufficiente un solo RS pre-operatorio per diversi tipi di procedura?</a:t>
            </a:r>
          </a:p>
        </p:txBody>
      </p:sp>
      <p:sp>
        <p:nvSpPr>
          <p:cNvPr id="12" name="Segnaposto contenuto 10">
            <a:extLst>
              <a:ext uri="{FF2B5EF4-FFF2-40B4-BE49-F238E27FC236}">
                <a16:creationId xmlns:a16="http://schemas.microsoft.com/office/drawing/2014/main" id="{584F0BBD-09DA-8E97-A1F4-EB1A2F0E4B68}"/>
              </a:ext>
            </a:extLst>
          </p:cNvPr>
          <p:cNvSpPr txBox="1">
            <a:spLocks/>
          </p:cNvSpPr>
          <p:nvPr/>
        </p:nvSpPr>
        <p:spPr>
          <a:xfrm>
            <a:off x="640080" y="4138739"/>
            <a:ext cx="10515600" cy="2495508"/>
          </a:xfrm>
          <a:prstGeom prst="rect">
            <a:avLst/>
          </a:prstGeom>
          <a:ln w="53975"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400"/>
              <a:t>In che giornata post operatoria eseguire imaging in assenza di complicanze?</a:t>
            </a:r>
          </a:p>
          <a:p>
            <a:pPr>
              <a:lnSpc>
                <a:spcPct val="150000"/>
              </a:lnSpc>
            </a:pPr>
            <a:r>
              <a:rPr lang="it-IT" sz="2400"/>
              <a:t>Cosa deve essere incluso nel referto strutturato in RX ?</a:t>
            </a:r>
          </a:p>
          <a:p>
            <a:pPr>
              <a:lnSpc>
                <a:spcPct val="150000"/>
              </a:lnSpc>
            </a:pPr>
            <a:r>
              <a:rPr lang="it-IT" sz="2400"/>
              <a:t>Quali sono le indicazioni ad esguire una TC dopo chirurgia bariatrica? </a:t>
            </a:r>
          </a:p>
          <a:p>
            <a:pPr>
              <a:lnSpc>
                <a:spcPct val="150000"/>
              </a:lnSpc>
            </a:pPr>
            <a:r>
              <a:rPr lang="it-IT" sz="2400"/>
              <a:t>Cosa deve essere incluso nel RS in TC in caso di complicanze?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65A7A0-E829-774F-F4C8-98FDE779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4541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"/>
          <p:cNvSpPr txBox="1"/>
          <p:nvPr/>
        </p:nvSpPr>
        <p:spPr>
          <a:xfrm>
            <a:off x="540374" y="2497393"/>
            <a:ext cx="11282363" cy="451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Arial Black"/>
              <a:buAutoNum type="arabicParenR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Lo scopo dello step 2 di ricerca bibliografica è di identificare RCTs e studi osservazionali sui topic scelti</a:t>
            </a:r>
            <a:endParaRPr sz="2400"/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Arial Black"/>
              <a:buAutoNum type="arabicParenR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Riassunto dell’evidenze trovate</a:t>
            </a:r>
            <a:endParaRPr sz="2400"/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Arial Black"/>
              <a:buAutoNum type="arabicParenR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Elenco di priorità nello sviluppo dei topic e sviluppo dei consensus statement da includere nella prima Survey-Delphi</a:t>
            </a:r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Arial Black"/>
              <a:buAutoNum type="arabicParenR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Decidere il numero esatto di statement</a:t>
            </a:r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Arial Black"/>
              <a:buAutoNum type="arabicParenR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Le domande per la Survey devono essere chiare e concise</a:t>
            </a:r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Arial Black"/>
              <a:buAutoNum type="arabicParenR"/>
            </a:pPr>
            <a:endParaRPr sz="900"/>
          </a:p>
          <a:p>
            <a:endParaRPr sz="25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5"/>
          <p:cNvSpPr txBox="1"/>
          <p:nvPr/>
        </p:nvSpPr>
        <p:spPr>
          <a:xfrm>
            <a:off x="1143490" y="988936"/>
            <a:ext cx="9652794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lang="en-US" sz="3000" b="1" u="sng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Literature search</a:t>
            </a:r>
            <a: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RCTs and Observational studies </a:t>
            </a:r>
            <a:endParaRPr sz="900"/>
          </a:p>
        </p:txBody>
      </p:sp>
      <p:sp>
        <p:nvSpPr>
          <p:cNvPr id="376" name="Google Shape;376;p15"/>
          <p:cNvSpPr txBox="1"/>
          <p:nvPr/>
        </p:nvSpPr>
        <p:spPr>
          <a:xfrm>
            <a:off x="4145376" y="1782036"/>
            <a:ext cx="3901248" cy="60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algn="just">
              <a:lnSpc>
                <a:spcPct val="120000"/>
              </a:lnSpc>
              <a:buClr>
                <a:schemeClr val="accent1"/>
              </a:buClr>
              <a:buSzPts val="6000"/>
            </a:pPr>
            <a:r>
              <a:rPr lang="en-US" sz="3000" b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Formulating statements</a:t>
            </a:r>
            <a:endParaRPr sz="9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FA47188-FA0B-3DCE-8F1E-D7722D121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 amt="70979"/>
          </a:blip>
          <a:srcRect l="22802" t="39392" r="25012" b="37767"/>
          <a:stretch/>
        </p:blipFill>
        <p:spPr>
          <a:xfrm>
            <a:off x="9480550" y="152400"/>
            <a:ext cx="2713831" cy="66833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8"/>
          <p:cNvSpPr txBox="1"/>
          <p:nvPr/>
        </p:nvSpPr>
        <p:spPr>
          <a:xfrm>
            <a:off x="1179513" y="1628775"/>
            <a:ext cx="349250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endParaRPr sz="1000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2" name="Google Shape;402;p18"/>
          <p:cNvSpPr txBox="1"/>
          <p:nvPr/>
        </p:nvSpPr>
        <p:spPr>
          <a:xfrm>
            <a:off x="1254522" y="932031"/>
            <a:ext cx="5220494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ts val="6000"/>
            </a:pPr>
            <a:r>
              <a:rPr lang="en-US" sz="30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5) DELPHI </a:t>
            </a:r>
            <a: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SURVEY 1</a:t>
            </a:r>
            <a:endParaRPr sz="900"/>
          </a:p>
          <a:p>
            <a:pPr>
              <a:lnSpc>
                <a:spcPct val="120000"/>
              </a:lnSpc>
              <a:buClr>
                <a:schemeClr val="accent1"/>
              </a:buClr>
              <a:buSzPts val="7200"/>
            </a:pPr>
            <a:r>
              <a:rPr lang="en-US" sz="3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/>
          </a:p>
        </p:txBody>
      </p:sp>
      <p:sp>
        <p:nvSpPr>
          <p:cNvPr id="403" name="Google Shape;403;p18"/>
          <p:cNvSpPr txBox="1"/>
          <p:nvPr/>
        </p:nvSpPr>
        <p:spPr>
          <a:xfrm>
            <a:off x="1078683" y="1721192"/>
            <a:ext cx="12000706" cy="50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initial survey should be created with web-based software such as SurveyMonkey. </a:t>
            </a:r>
            <a:endParaRPr sz="900"/>
          </a:p>
        </p:txBody>
      </p:sp>
      <p:pic>
        <p:nvPicPr>
          <p:cNvPr id="404" name="Google Shape;404;p18" descr="Schermata 2019-10-03 alle 18.43.13.png"/>
          <p:cNvPicPr preferRelativeResize="0"/>
          <p:nvPr/>
        </p:nvPicPr>
        <p:blipFill rotWithShape="1">
          <a:blip r:embed="rId4">
            <a:alphaModFix/>
          </a:blip>
          <a:srcRect l="1527" r="38533"/>
          <a:stretch/>
        </p:blipFill>
        <p:spPr>
          <a:xfrm>
            <a:off x="14701044" y="-79375"/>
            <a:ext cx="10692606" cy="4137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6" name="Google Shape;406;p18"/>
          <p:cNvGraphicFramePr/>
          <p:nvPr/>
        </p:nvGraphicFramePr>
        <p:xfrm>
          <a:off x="278606" y="2240756"/>
          <a:ext cx="11179128" cy="6818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1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2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2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422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9550">
                <a:tc gridSpan="9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Likert Scale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Strongly disagree</a:t>
                      </a:r>
                      <a:endParaRPr sz="9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Disagree</a:t>
                      </a:r>
                      <a:endParaRPr sz="9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Neutral</a:t>
                      </a:r>
                      <a:endParaRPr sz="9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Agree</a:t>
                      </a:r>
                      <a:endParaRPr sz="9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Strongly agree</a:t>
                      </a:r>
                      <a:endParaRPr sz="90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7" name="Google Shape;407;p18"/>
          <p:cNvGraphicFramePr/>
          <p:nvPr/>
        </p:nvGraphicFramePr>
        <p:xfrm>
          <a:off x="646906" y="3073400"/>
          <a:ext cx="10338588" cy="35606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56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8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7E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Example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7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Formal measure of agreement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Kappa statistic, Crohnbach’s alpha, intraclass correlation coefficient, Kendal’s W.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Rand criteria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more than two ratings outside of a three-point range including the median. Valide if rated as 7+ without disagreement.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Measure of central tendency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Median ranking used to indicate groups ranking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Percent agreement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&gt;80% with same rating.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Central tendency within a specific range (restricted)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Mean greater than seven on a nine-point scale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4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Central tendency within a specific range (unrestricted)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Median between seven and nine for appropriate, one to three for inappropriate, or four to six for equivocal with a range less than three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Proportion within a range (restricted)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90% scoring 7+ on a nine-point scale 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Proportion within a range (unrestricted)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75% of the Partecipants rated 7, 8, 9 or 1, 2, 3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Decrease in variance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Interquartile range less than three on nine-point scale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Stability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&lt;15% change in distribution of responses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Rank</a:t>
                      </a:r>
                      <a:endParaRPr sz="900"/>
                    </a:p>
                  </a:txBody>
                  <a:tcPr marL="45725" marR="45725" marT="22863" marB="22863">
                    <a:lnL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Rank order</a:t>
                      </a:r>
                      <a:endParaRPr sz="900"/>
                    </a:p>
                  </a:txBody>
                  <a:tcPr marL="45725" marR="45725" marT="22863" marB="22863">
                    <a:lnR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F7E2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08" name="Google Shape;408;p18"/>
          <p:cNvSpPr txBox="1"/>
          <p:nvPr/>
        </p:nvSpPr>
        <p:spPr>
          <a:xfrm>
            <a:off x="1208088" y="-1518444"/>
            <a:ext cx="92869" cy="20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endParaRPr sz="1000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4B6CF1-6907-1172-D672-AE87486D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Q1. Anamnesi e quesito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98CF6D-2BC6-5107-1B36-292CE970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421678"/>
            <a:ext cx="10515600" cy="2315054"/>
          </a:xfrm>
        </p:spPr>
        <p:txBody>
          <a:bodyPr>
            <a:normAutofit fontScale="92500" lnSpcReduction="20000"/>
          </a:bodyPr>
          <a:lstStyle/>
          <a:p>
            <a:r>
              <a:rPr lang="it-IT" sz="2400"/>
              <a:t>Anamnesi patologica remota</a:t>
            </a:r>
          </a:p>
          <a:p>
            <a:r>
              <a:rPr lang="it-IT" sz="2400"/>
              <a:t>Indicare quale tipo di intervento sarà effettuato</a:t>
            </a:r>
          </a:p>
          <a:p>
            <a:r>
              <a:rPr lang="it-IT" sz="2400"/>
              <a:t>BMI del Paziente pre-intervento</a:t>
            </a:r>
          </a:p>
          <a:p>
            <a:r>
              <a:rPr lang="it-IT" sz="2400"/>
              <a:t>Alimentazione sostenuta dal Paziente nelle precedenti settimane</a:t>
            </a:r>
          </a:p>
          <a:p>
            <a:r>
              <a:rPr lang="it-IT" sz="2400"/>
              <a:t>Eventuale ulteriore sintomatologia associata</a:t>
            </a:r>
          </a:p>
          <a:p>
            <a:endParaRPr lang="it-IT" sz="2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8EAD76-1C73-93FB-AF60-BDF8BE94E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5020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5817D-2C05-4648-8D7A-0FC4CD7A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Perché il referto strutturato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4601BE-43AA-479C-7109-0E22BDD3A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/>
              <a:t>Secondo il documento della </a:t>
            </a:r>
            <a:r>
              <a:rPr lang="it-IT" sz="2400" b="1"/>
              <a:t>European Society of Radiology (ESR)</a:t>
            </a:r>
            <a:r>
              <a:rPr lang="it-IT" sz="2400"/>
              <a:t> sulla </a:t>
            </a:r>
            <a:r>
              <a:rPr lang="it-IT" sz="2400" b="1"/>
              <a:t>refertazione strutturata (SR)</a:t>
            </a:r>
            <a:r>
              <a:rPr lang="it-IT" sz="2400"/>
              <a:t> in radiologia, i tre principali motivi per passare dalla </a:t>
            </a:r>
            <a:r>
              <a:rPr lang="it-IT" sz="2400" b="1"/>
              <a:t>refertazione testuale libera (FTR)</a:t>
            </a:r>
            <a:r>
              <a:rPr lang="it-IT" sz="2400"/>
              <a:t> alla SR sono:</a:t>
            </a:r>
          </a:p>
          <a:p>
            <a:r>
              <a:rPr lang="it-IT" sz="2400" b="1"/>
              <a:t>qualità</a:t>
            </a:r>
          </a:p>
          <a:p>
            <a:r>
              <a:rPr lang="it-IT" sz="2400" b="1"/>
              <a:t>quantificazione dei dati</a:t>
            </a:r>
            <a:r>
              <a:rPr lang="it-IT" sz="2400"/>
              <a:t> </a:t>
            </a:r>
          </a:p>
          <a:p>
            <a:r>
              <a:rPr lang="it-IT" sz="2400" b="1"/>
              <a:t>accessibilità</a:t>
            </a:r>
            <a:endParaRPr lang="it-IT" sz="2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FF18BE-1229-D1AC-DB03-729171133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013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726931-E140-F040-E315-C43A7EC6A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459" y="710118"/>
            <a:ext cx="11094720" cy="1062533"/>
          </a:xfrm>
        </p:spPr>
        <p:txBody>
          <a:bodyPr/>
          <a:lstStyle/>
          <a:p>
            <a:r>
              <a:rPr lang="it-IT"/>
              <a:t>Q2. Referto strutturato di RX pre-operatoria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769E89-F3E9-7C04-9932-C69C9584F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86" y="1916627"/>
            <a:ext cx="10058400" cy="3760891"/>
          </a:xfrm>
        </p:spPr>
        <p:txBody>
          <a:bodyPr>
            <a:noAutofit/>
          </a:bodyPr>
          <a:lstStyle/>
          <a:p>
            <a:r>
              <a:rPr lang="it-IT"/>
              <a:t>Descrizione della deglutizione</a:t>
            </a:r>
          </a:p>
          <a:p>
            <a:r>
              <a:rPr lang="it-IT"/>
              <a:t>Descrizione del transito di mdc in esofago-stomaco-duodeno</a:t>
            </a:r>
          </a:p>
          <a:p>
            <a:r>
              <a:rPr lang="it-IT"/>
              <a:t>Presenza di reflusso gastro-esofageo</a:t>
            </a:r>
          </a:p>
          <a:p>
            <a:r>
              <a:rPr lang="it-IT"/>
              <a:t>Presenza di acalasia </a:t>
            </a:r>
          </a:p>
          <a:p>
            <a:pPr marL="0" indent="0">
              <a:buNone/>
            </a:pPr>
            <a:endParaRPr lang="it-IT"/>
          </a:p>
          <a:p>
            <a:r>
              <a:rPr lang="it-IT" b="1"/>
              <a:t>Ulteriori spunti:</a:t>
            </a:r>
          </a:p>
          <a:p>
            <a:r>
              <a:rPr lang="it-IT"/>
              <a:t>Integrazione con ecografia</a:t>
            </a:r>
          </a:p>
          <a:p>
            <a:r>
              <a:rPr lang="it-IT"/>
              <a:t>Stima del volume gastrico?</a:t>
            </a:r>
          </a:p>
          <a:p>
            <a:r>
              <a:rPr lang="it-IT"/>
              <a:t>Stima della lunghezza dell’intestino tenue?</a:t>
            </a:r>
          </a:p>
          <a:p>
            <a:r>
              <a:rPr lang="it-IT"/>
              <a:t>Valutazione della distribuzione del grasso corporeo?</a:t>
            </a:r>
          </a:p>
          <a:p>
            <a:pPr marL="0" indent="0">
              <a:buNone/>
            </a:pPr>
            <a:endParaRPr lang="it-IT"/>
          </a:p>
        </p:txBody>
      </p:sp>
      <p:pic>
        <p:nvPicPr>
          <p:cNvPr id="4" name="Content Placeholder 3" descr="3.jpg">
            <a:extLst>
              <a:ext uri="{FF2B5EF4-FFF2-40B4-BE49-F238E27FC236}">
                <a16:creationId xmlns:a16="http://schemas.microsoft.com/office/drawing/2014/main" id="{CE21A115-B7EE-8A18-8C64-0CEA49F3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20062" r="54284" b="26289"/>
          <a:stretch/>
        </p:blipFill>
        <p:spPr bwMode="auto">
          <a:xfrm>
            <a:off x="8072471" y="2253743"/>
            <a:ext cx="4119529" cy="43513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2BB25C3-0E4F-B7FA-9367-666246153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2899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B81B9-EC83-0CA4-A18E-8E07BB0B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Q3. Quando la TC pre-operatoria?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AC71DB-E4C1-F23E-9C71-D393325E2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364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/>
              <a:t>Una TC basale può essere utile per :</a:t>
            </a:r>
          </a:p>
          <a:p>
            <a:r>
              <a:rPr lang="it-IT"/>
              <a:t>Monitoraggio percentuale grasso corporea</a:t>
            </a:r>
          </a:p>
          <a:p>
            <a:r>
              <a:rPr lang="it-IT"/>
              <a:t>Valutazione sarcopenia</a:t>
            </a:r>
          </a:p>
          <a:p>
            <a:r>
              <a:rPr lang="it-IT"/>
              <a:t>Valutazione ernia iatale</a:t>
            </a:r>
          </a:p>
          <a:p>
            <a:r>
              <a:rPr lang="it-IT"/>
              <a:t>Stima lunghezza intestino tenue</a:t>
            </a:r>
          </a:p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A26C59-60D2-37C8-B12D-3803A6E23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10" r="3113"/>
          <a:stretch/>
        </p:blipFill>
        <p:spPr>
          <a:xfrm>
            <a:off x="3581911" y="4572000"/>
            <a:ext cx="8610090" cy="22580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9FD01A-66AC-96F4-C67E-6600E82F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98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4CAE7-2692-F2A0-D362-DCE8ADB2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Q4. Controllo post-operatorio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1FF798-C7C1-024A-0D89-57C47E282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6203"/>
            <a:ext cx="11097638" cy="1831975"/>
          </a:xfrm>
        </p:spPr>
        <p:txBody>
          <a:bodyPr>
            <a:normAutofit/>
          </a:bodyPr>
          <a:lstStyle/>
          <a:p>
            <a:r>
              <a:rPr lang="it-IT" sz="2400"/>
              <a:t>Si propone controllo in III-IV giornata post operatoria dopo la ripresa della peristalsi</a:t>
            </a:r>
          </a:p>
          <a:p>
            <a:r>
              <a:rPr lang="it-IT" sz="2400"/>
              <a:t>Anamnesi operatoria: tipo di intervento, complicanze intra-operatorie</a:t>
            </a:r>
          </a:p>
          <a:p>
            <a:endParaRPr lang="it-IT" sz="2400"/>
          </a:p>
        </p:txBody>
      </p:sp>
      <p:cxnSp>
        <p:nvCxnSpPr>
          <p:cNvPr id="5" name="Connettore 4 4">
            <a:extLst>
              <a:ext uri="{FF2B5EF4-FFF2-40B4-BE49-F238E27FC236}">
                <a16:creationId xmlns:a16="http://schemas.microsoft.com/office/drawing/2014/main" id="{48D5A982-86FE-4E56-383A-027E221FAD10}"/>
              </a:ext>
            </a:extLst>
          </p:cNvPr>
          <p:cNvCxnSpPr/>
          <p:nvPr/>
        </p:nvCxnSpPr>
        <p:spPr>
          <a:xfrm>
            <a:off x="6837875" y="3197855"/>
            <a:ext cx="1224951" cy="91871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4 5">
            <a:extLst>
              <a:ext uri="{FF2B5EF4-FFF2-40B4-BE49-F238E27FC236}">
                <a16:creationId xmlns:a16="http://schemas.microsoft.com/office/drawing/2014/main" id="{9CBE6464-DE6D-7900-5D39-D6F2134BA5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99141" y="3197855"/>
            <a:ext cx="1102745" cy="8615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5C649D8-C0A9-3448-6BCF-1017EA23CAD5}"/>
              </a:ext>
            </a:extLst>
          </p:cNvPr>
          <p:cNvSpPr txBox="1"/>
          <p:nvPr/>
        </p:nvSpPr>
        <p:spPr>
          <a:xfrm>
            <a:off x="586595" y="4325085"/>
            <a:ext cx="44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Nel caso di ripresa canalizzazione, drenaggi silenti, assenza di complicanze intra-operatorie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B465F8-5183-6B1C-7118-7759B6084329}"/>
              </a:ext>
            </a:extLst>
          </p:cNvPr>
          <p:cNvSpPr txBox="1"/>
          <p:nvPr/>
        </p:nvSpPr>
        <p:spPr>
          <a:xfrm>
            <a:off x="586595" y="6008233"/>
            <a:ext cx="4277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RX esofago-stomaco-duodeno con mdc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7BB9269-33A1-3ADF-456C-AE54051DF847}"/>
              </a:ext>
            </a:extLst>
          </p:cNvPr>
          <p:cNvSpPr txBox="1"/>
          <p:nvPr/>
        </p:nvSpPr>
        <p:spPr>
          <a:xfrm>
            <a:off x="6956287" y="6014502"/>
            <a:ext cx="6462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TC prima e dopo somministrazione di mdc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1F6A6D7-AC05-1362-1E81-EA5A7932FD21}"/>
              </a:ext>
            </a:extLst>
          </p:cNvPr>
          <p:cNvSpPr txBox="1"/>
          <p:nvPr/>
        </p:nvSpPr>
        <p:spPr>
          <a:xfrm>
            <a:off x="6956287" y="4411681"/>
            <a:ext cx="4979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Nel caso di febbre, dolore addominale, </a:t>
            </a:r>
          </a:p>
          <a:p>
            <a:r>
              <a:rPr lang="it-IT" sz="2000"/>
              <a:t>ritardata canlizazzione, riduzione Hb, leucocitosi</a:t>
            </a:r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7A4856D2-DE9C-F1E3-3714-38973827F61C}"/>
              </a:ext>
            </a:extLst>
          </p:cNvPr>
          <p:cNvSpPr/>
          <p:nvPr/>
        </p:nvSpPr>
        <p:spPr>
          <a:xfrm>
            <a:off x="2361234" y="5380407"/>
            <a:ext cx="235500" cy="4117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giù 16">
            <a:extLst>
              <a:ext uri="{FF2B5EF4-FFF2-40B4-BE49-F238E27FC236}">
                <a16:creationId xmlns:a16="http://schemas.microsoft.com/office/drawing/2014/main" id="{4CC7C768-8296-2EB1-A52C-E67B6B7A99C9}"/>
              </a:ext>
            </a:extLst>
          </p:cNvPr>
          <p:cNvSpPr/>
          <p:nvPr/>
        </p:nvSpPr>
        <p:spPr>
          <a:xfrm>
            <a:off x="9003452" y="5380407"/>
            <a:ext cx="235500" cy="4117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123B82-2E7D-6EF2-F73C-E160C6C23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822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30437-6E0B-92CD-9891-A3A12658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2221"/>
            <a:ext cx="10904152" cy="745139"/>
          </a:xfrm>
        </p:spPr>
        <p:txBody>
          <a:bodyPr>
            <a:normAutofit fontScale="90000"/>
          </a:bodyPr>
          <a:lstStyle/>
          <a:p>
            <a:r>
              <a:rPr lang="it-IT"/>
              <a:t>Q4. Referto strutturato RX post-operatorio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D11FBD-AA5A-B484-188C-FCACEF2E3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16" y="2243198"/>
            <a:ext cx="10515600" cy="1952745"/>
          </a:xfrm>
        </p:spPr>
        <p:txBody>
          <a:bodyPr numCol="2">
            <a:normAutofit/>
          </a:bodyPr>
          <a:lstStyle/>
          <a:p>
            <a:r>
              <a:rPr lang="it-IT"/>
              <a:t>Localizzazione drenaggio</a:t>
            </a:r>
          </a:p>
          <a:p>
            <a:r>
              <a:rPr lang="it-IT"/>
              <a:t>Localizzazione clips chirurgiche 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r>
              <a:rPr lang="it-IT"/>
              <a:t>Descrizione transito di mdc</a:t>
            </a:r>
          </a:p>
          <a:p>
            <a:r>
              <a:rPr lang="it-IT"/>
              <a:t>Spandimento si/no</a:t>
            </a:r>
          </a:p>
          <a:p>
            <a:endParaRPr lang="it-IT"/>
          </a:p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AF95A6-9B8B-DB59-CFBD-7DA9EAC33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65472"/>
            <a:ext cx="11163232" cy="30617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01BE090-303B-A7DF-6817-47F046D21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30030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6830" y="1136097"/>
            <a:ext cx="10284881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Sleeve gastrectomy aspetti RX attesi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7997" y="2265362"/>
            <a:ext cx="5158403" cy="5684512"/>
          </a:xfrm>
        </p:spPr>
        <p:txBody>
          <a:bodyPr>
            <a:normAutofit/>
          </a:bodyPr>
          <a:lstStyle/>
          <a:p>
            <a:r>
              <a:rPr lang="it-IT" dirty="0"/>
              <a:t>Capacità residua di 100-150 ml</a:t>
            </a:r>
          </a:p>
          <a:p>
            <a:r>
              <a:rPr lang="it-IT" dirty="0"/>
              <a:t>Distanza dal piloro &gt; 6 cm</a:t>
            </a:r>
          </a:p>
          <a:p>
            <a:endParaRPr lang="it-IT" dirty="0"/>
          </a:p>
          <a:p>
            <a:r>
              <a:rPr lang="it-IT" sz="1600" i="1" dirty="0"/>
              <a:t>Possibile ritenzione di mdc (fino a ripresa peristalsi) </a:t>
            </a:r>
          </a:p>
          <a:p>
            <a:r>
              <a:rPr lang="it-IT" sz="1600" i="1" dirty="0"/>
              <a:t>Eventuale diagnosi differenziale da fistola gastro-gastrica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endParaRPr lang="it-IT" sz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A88A17-24EA-81E0-6BD3-67C28702F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E0C4F76-99EE-4B27-1655-8D87A77C8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5"/>
          <a:stretch/>
        </p:blipFill>
        <p:spPr>
          <a:xfrm>
            <a:off x="8490603" y="1913682"/>
            <a:ext cx="3701397" cy="461357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859886-059C-5DC2-2755-504E67F9A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55" y="1913682"/>
            <a:ext cx="3424338" cy="46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2">
            <a:extLst>
              <a:ext uri="{FF2B5EF4-FFF2-40B4-BE49-F238E27FC236}">
                <a16:creationId xmlns:a16="http://schemas.microsoft.com/office/drawing/2014/main" id="{F2A5A0F0-FFF7-461B-ACCB-30175B69C2EE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126774" y="5080619"/>
            <a:ext cx="679273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sz="1600"/>
              <a:t>Il Phi-angle deve essere compreso tra 4 e 58° e deve essere misurato tra una linea verticale passante per la colonna vertebrale e l’asse lungo del gastric band</a:t>
            </a:r>
          </a:p>
        </p:txBody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26861F29-3037-46DA-8430-53809DEBBF45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398463" y="188913"/>
            <a:ext cx="83724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200" b="1" i="1" dirty="0">
                <a:latin typeface="+mn-lt"/>
              </a:rPr>
              <a:t>Imaging dopo bendaggio gastrico: la normalità</a:t>
            </a:r>
            <a:endParaRPr lang="it-IT" altLang="it-IT" sz="320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4F9A81-2190-2233-50FB-913BB3F40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89" y="1838822"/>
            <a:ext cx="2779543" cy="26538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4ED39A2-DB31-5B91-BA67-736A78488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914" y="950913"/>
            <a:ext cx="3651168" cy="356065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943D80B-A227-E686-E778-33587285696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99940" y="765110"/>
            <a:ext cx="4219223" cy="5596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D18D7DA5-D45C-5C1D-005A-959667B59917}"/>
              </a:ext>
            </a:extLst>
          </p:cNvPr>
          <p:cNvCxnSpPr>
            <a:cxnSpLocks/>
          </p:cNvCxnSpPr>
          <p:nvPr/>
        </p:nvCxnSpPr>
        <p:spPr>
          <a:xfrm>
            <a:off x="9144000" y="1838822"/>
            <a:ext cx="0" cy="18049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A908749-E06E-2BB3-0900-CF84D3FAE3F1}"/>
              </a:ext>
            </a:extLst>
          </p:cNvPr>
          <p:cNvCxnSpPr>
            <a:cxnSpLocks/>
          </p:cNvCxnSpPr>
          <p:nvPr/>
        </p:nvCxnSpPr>
        <p:spPr>
          <a:xfrm flipH="1">
            <a:off x="9144000" y="2937454"/>
            <a:ext cx="1343891" cy="6852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o 12">
            <a:extLst>
              <a:ext uri="{FF2B5EF4-FFF2-40B4-BE49-F238E27FC236}">
                <a16:creationId xmlns:a16="http://schemas.microsoft.com/office/drawing/2014/main" id="{B7C432CA-7280-D7E2-1451-5276668F00DE}"/>
              </a:ext>
            </a:extLst>
          </p:cNvPr>
          <p:cNvSpPr/>
          <p:nvPr/>
        </p:nvSpPr>
        <p:spPr>
          <a:xfrm>
            <a:off x="8869796" y="3239591"/>
            <a:ext cx="548406" cy="49847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C10C7F-D28A-4602-5226-4838CA86C737}"/>
              </a:ext>
            </a:extLst>
          </p:cNvPr>
          <p:cNvSpPr txBox="1"/>
          <p:nvPr/>
        </p:nvSpPr>
        <p:spPr>
          <a:xfrm>
            <a:off x="9951483" y="2625788"/>
            <a:ext cx="536403" cy="3693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54°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E93DDC3-BFA4-CE73-05A3-33418787A517}"/>
              </a:ext>
            </a:extLst>
          </p:cNvPr>
          <p:cNvSpPr txBox="1"/>
          <p:nvPr/>
        </p:nvSpPr>
        <p:spPr>
          <a:xfrm>
            <a:off x="4056496" y="4646510"/>
            <a:ext cx="203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Angolo </a:t>
            </a:r>
            <a:r>
              <a:rPr lang="it-IT" dirty="0" err="1"/>
              <a:t>phi</a:t>
            </a:r>
            <a:r>
              <a:rPr lang="it-IT" dirty="0"/>
              <a:t>: 4-58°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A4F4D8F-9EC3-57C6-82D1-DD9972C5B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2" name="Arco 11">
            <a:extLst>
              <a:ext uri="{FF2B5EF4-FFF2-40B4-BE49-F238E27FC236}">
                <a16:creationId xmlns:a16="http://schemas.microsoft.com/office/drawing/2014/main" id="{965990C8-BFC1-6C12-5D87-77A423CD2755}"/>
              </a:ext>
            </a:extLst>
          </p:cNvPr>
          <p:cNvSpPr/>
          <p:nvPr/>
        </p:nvSpPr>
        <p:spPr>
          <a:xfrm>
            <a:off x="3978628" y="2875902"/>
            <a:ext cx="548406" cy="49847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9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95A319D-3964-1BDF-9095-27E029C7D72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717" t="3252" r="8923" b="4657"/>
          <a:stretch/>
        </p:blipFill>
        <p:spPr>
          <a:xfrm>
            <a:off x="3316271" y="815975"/>
            <a:ext cx="4281055" cy="5627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412" name="Text Box 2">
            <a:extLst>
              <a:ext uri="{FF2B5EF4-FFF2-40B4-BE49-F238E27FC236}">
                <a16:creationId xmlns:a16="http://schemas.microsoft.com/office/drawing/2014/main" id="{F2A5A0F0-FFF7-461B-ACCB-30175B69C2EE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1285875" y="6516688"/>
            <a:ext cx="107124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it-IT" altLang="it-IT" sz="1600" b="1" i="1" dirty="0">
                <a:solidFill>
                  <a:schemeClr val="bg1"/>
                </a:solidFill>
                <a:latin typeface="Perpetua" panose="02020502060401020303" pitchFamily="18" charset="0"/>
              </a:rPr>
              <a:t>Imaging dopo chirurgia bariatrica: la normalità  04.10.2024 B. Frittoli</a:t>
            </a:r>
            <a:endParaRPr lang="it-IT" altLang="it-IT" sz="1600" i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7413" name="Text Box 2">
            <a:extLst>
              <a:ext uri="{FF2B5EF4-FFF2-40B4-BE49-F238E27FC236}">
                <a16:creationId xmlns:a16="http://schemas.microsoft.com/office/drawing/2014/main" id="{26861F29-3037-46DA-8430-53809DEBBF45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203580" y="217961"/>
            <a:ext cx="1291575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800" b="1" i="1" dirty="0">
                <a:latin typeface="+mn-lt"/>
              </a:rPr>
              <a:t>Imaging dopo gastroplastica verticale: la normalità</a:t>
            </a:r>
            <a:endParaRPr lang="it-IT" altLang="it-IT" sz="2800" dirty="0">
              <a:latin typeface="+mn-lt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BA4C6D4-09E2-9BBC-96A9-866272CBF3AB}"/>
              </a:ext>
            </a:extLst>
          </p:cNvPr>
          <p:cNvGrpSpPr/>
          <p:nvPr/>
        </p:nvGrpSpPr>
        <p:grpSpPr>
          <a:xfrm>
            <a:off x="-89772" y="1080030"/>
            <a:ext cx="3338044" cy="3256444"/>
            <a:chOff x="277091" y="1125970"/>
            <a:chExt cx="3851563" cy="346286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86AA30A-6914-997A-1209-348BEA539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591" t="23623" r="31136" b="8776"/>
            <a:stretch/>
          </p:blipFill>
          <p:spPr>
            <a:xfrm>
              <a:off x="277091" y="1125970"/>
              <a:ext cx="3851563" cy="34628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F3988092-82A0-DD1C-C377-BCAE0C63BFED}"/>
                </a:ext>
              </a:extLst>
            </p:cNvPr>
            <p:cNvSpPr/>
            <p:nvPr/>
          </p:nvSpPr>
          <p:spPr>
            <a:xfrm>
              <a:off x="3366655" y="1149927"/>
              <a:ext cx="706581" cy="221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7B352347-8736-AC7E-A1F2-977590088DC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6793" t="9828" r="19105" b="2293"/>
          <a:stretch/>
        </p:blipFill>
        <p:spPr>
          <a:xfrm>
            <a:off x="7581271" y="798036"/>
            <a:ext cx="3737124" cy="55837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C9B880D-6EF4-1163-429A-E588DC96D203}"/>
              </a:ext>
            </a:extLst>
          </p:cNvPr>
          <p:cNvCxnSpPr>
            <a:cxnSpLocks/>
          </p:cNvCxnSpPr>
          <p:nvPr/>
        </p:nvCxnSpPr>
        <p:spPr>
          <a:xfrm flipH="1">
            <a:off x="6336032" y="2781997"/>
            <a:ext cx="706581" cy="3463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5E16E5C-459D-9C2A-7B3B-6E03AF3D2D4A}"/>
              </a:ext>
            </a:extLst>
          </p:cNvPr>
          <p:cNvCxnSpPr>
            <a:cxnSpLocks/>
          </p:cNvCxnSpPr>
          <p:nvPr/>
        </p:nvCxnSpPr>
        <p:spPr>
          <a:xfrm>
            <a:off x="5337377" y="3309307"/>
            <a:ext cx="425882" cy="1731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74BDC56-B484-4A36-4411-32A6AD9B3502}"/>
              </a:ext>
            </a:extLst>
          </p:cNvPr>
          <p:cNvCxnSpPr>
            <a:cxnSpLocks/>
          </p:cNvCxnSpPr>
          <p:nvPr/>
        </p:nvCxnSpPr>
        <p:spPr>
          <a:xfrm>
            <a:off x="9296400" y="4669775"/>
            <a:ext cx="8059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1F2AEA-151C-574D-28E3-7DF2FC09061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8970" t="9494" r="13941" b="5517"/>
          <a:stretch/>
        </p:blipFill>
        <p:spPr>
          <a:xfrm>
            <a:off x="3092870" y="815975"/>
            <a:ext cx="3961321" cy="5567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9E02FC6-C195-98A1-7645-A00581AB7285}"/>
              </a:ext>
            </a:extLst>
          </p:cNvPr>
          <p:cNvCxnSpPr>
            <a:cxnSpLocks/>
          </p:cNvCxnSpPr>
          <p:nvPr/>
        </p:nvCxnSpPr>
        <p:spPr>
          <a:xfrm flipH="1" flipV="1">
            <a:off x="6661458" y="3286543"/>
            <a:ext cx="152400" cy="6986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FE8A8BA-C5C0-FAD5-047C-474524D5C4B7}"/>
              </a:ext>
            </a:extLst>
          </p:cNvPr>
          <p:cNvCxnSpPr>
            <a:cxnSpLocks/>
          </p:cNvCxnSpPr>
          <p:nvPr/>
        </p:nvCxnSpPr>
        <p:spPr>
          <a:xfrm>
            <a:off x="4947575" y="3130651"/>
            <a:ext cx="8059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9F2EDC6F-A424-D2CC-0B64-658767B9AC2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9382" t="12955" r="10440" b="7937"/>
          <a:stretch/>
        </p:blipFill>
        <p:spPr>
          <a:xfrm>
            <a:off x="7018544" y="833914"/>
            <a:ext cx="5171175" cy="55608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9D12332-8316-17BA-32DE-7C951BEEC034}"/>
              </a:ext>
            </a:extLst>
          </p:cNvPr>
          <p:cNvCxnSpPr>
            <a:cxnSpLocks/>
          </p:cNvCxnSpPr>
          <p:nvPr/>
        </p:nvCxnSpPr>
        <p:spPr>
          <a:xfrm flipH="1" flipV="1">
            <a:off x="11417508" y="2955179"/>
            <a:ext cx="673098" cy="91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0868CF0-95B2-4DBD-FD55-E0D31F8D36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43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2">
            <a:extLst>
              <a:ext uri="{FF2B5EF4-FFF2-40B4-BE49-F238E27FC236}">
                <a16:creationId xmlns:a16="http://schemas.microsoft.com/office/drawing/2014/main" id="{26861F29-3037-46DA-8430-53809DEBBF45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398463" y="188913"/>
            <a:ext cx="109950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200" b="1" i="1" dirty="0">
                <a:latin typeface="+mn-lt"/>
              </a:rPr>
              <a:t>Imaging dopo diversione </a:t>
            </a:r>
            <a:r>
              <a:rPr lang="it-IT" altLang="it-IT" sz="3200" b="1" i="1" dirty="0" err="1">
                <a:latin typeface="+mn-lt"/>
              </a:rPr>
              <a:t>bilio</a:t>
            </a:r>
            <a:r>
              <a:rPr lang="it-IT" altLang="it-IT" sz="3200" b="1" i="1" dirty="0">
                <a:latin typeface="+mn-lt"/>
              </a:rPr>
              <a:t>-pancreatica: la normalità</a:t>
            </a:r>
            <a:endParaRPr lang="it-IT" altLang="it-IT" sz="3200" dirty="0">
              <a:latin typeface="+mn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F039286-E349-90BF-B70B-70B17F38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C446848-521A-4434-A51D-CA7A6432C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794" y="1005079"/>
            <a:ext cx="3701329" cy="46121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772372-C601-42A6-B284-BA444F895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277" y="966413"/>
            <a:ext cx="3187707" cy="46123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9113E10-7C53-4171-BA82-10485E3240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747"/>
          <a:stretch/>
        </p:blipFill>
        <p:spPr>
          <a:xfrm>
            <a:off x="123570" y="1258780"/>
            <a:ext cx="3448251" cy="40275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39E919-5C34-C94F-1DC2-6D0BDF05C663}"/>
              </a:ext>
            </a:extLst>
          </p:cNvPr>
          <p:cNvSpPr txBox="1"/>
          <p:nvPr/>
        </p:nvSpPr>
        <p:spPr>
          <a:xfrm>
            <a:off x="575186" y="5766619"/>
            <a:ext cx="1045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Nell’intervento standard secondo Scopinaro si realizza una sezione orizzontale dello stomaco dove la tasca gastrica residua deve avere un </a:t>
            </a:r>
            <a:r>
              <a:rPr lang="it-IT" b="1"/>
              <a:t>volume compreso tra 250 e 400 ml. </a:t>
            </a:r>
          </a:p>
          <a:p>
            <a:r>
              <a:rPr lang="it-IT"/>
              <a:t>L’anastomosi gastro-diugiunale avviene a 250 cm dalla valvola; l’anastomosi digiuno-ileale a 50 cm dalla valvola </a:t>
            </a:r>
          </a:p>
        </p:txBody>
      </p:sp>
    </p:spTree>
    <p:extLst>
      <p:ext uri="{BB962C8B-B14F-4D97-AF65-F5344CB8AC3E}">
        <p14:creationId xmlns:p14="http://schemas.microsoft.com/office/powerpoint/2010/main" val="2405874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26AE533-3ACC-4DF8-B4BF-1C52A639D600}"/>
              </a:ext>
            </a:extLst>
          </p:cNvPr>
          <p:cNvSpPr txBox="1">
            <a:spLocks/>
          </p:cNvSpPr>
          <p:nvPr/>
        </p:nvSpPr>
        <p:spPr bwMode="auto">
          <a:xfrm>
            <a:off x="3176589" y="459177"/>
            <a:ext cx="9143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/>
            <a:r>
              <a:rPr lang="it-IT" sz="3200" i="1" dirty="0">
                <a:solidFill>
                  <a:schemeClr val="tx1"/>
                </a:solidFill>
                <a:latin typeface="+mn-lt"/>
              </a:rPr>
              <a:t>Bypass gastrico </a:t>
            </a:r>
            <a:r>
              <a:rPr lang="it-IT" sz="3200" i="1" kern="0" dirty="0">
                <a:solidFill>
                  <a:schemeClr val="tx1"/>
                </a:solidFill>
                <a:latin typeface="+mn-lt"/>
              </a:rPr>
              <a:t>aspetti RX attesi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E68039-D4AC-4F57-A362-A2FAB2D3AAF3}"/>
              </a:ext>
            </a:extLst>
          </p:cNvPr>
          <p:cNvSpPr/>
          <p:nvPr/>
        </p:nvSpPr>
        <p:spPr>
          <a:xfrm>
            <a:off x="4796090" y="1259175"/>
            <a:ext cx="7524498" cy="4524315"/>
          </a:xfrm>
          <a:prstGeom prst="rect">
            <a:avLst/>
          </a:prstGeom>
          <a:ln w="57150" cmpd="sng">
            <a:noFill/>
          </a:ln>
        </p:spPr>
        <p:txBody>
          <a:bodyPr wrap="square">
            <a:spAutoFit/>
          </a:bodyPr>
          <a:lstStyle/>
          <a:p>
            <a:r>
              <a:rPr lang="it-IT" sz="2000" dirty="0"/>
              <a:t>Resezione dello stomaco con la creazione di una piccola </a:t>
            </a:r>
            <a:r>
              <a:rPr lang="it-IT" sz="2000" dirty="0" err="1"/>
              <a:t>pouch</a:t>
            </a:r>
            <a:r>
              <a:rPr lang="it-IT" sz="2000" dirty="0"/>
              <a:t> del fondo &lt;20ml con esclusione del resto dello stomaco</a:t>
            </a:r>
          </a:p>
          <a:p>
            <a:endParaRPr lang="it-IT" sz="2000" dirty="0"/>
          </a:p>
          <a:p>
            <a:r>
              <a:rPr lang="it-IT" sz="2000" dirty="0"/>
              <a:t>Resezione del digiuno a 25-50 cm dal Treitz con anastomosi gastro-digiunale dell’ansa efferente con &lt;12 mm solitamente </a:t>
            </a:r>
            <a:r>
              <a:rPr lang="it-IT" sz="2000" dirty="0" err="1"/>
              <a:t>antegastrica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Ansa afferente digiunale anastomizzata a piè d’ansa a circa &gt;75 cm dalla gastro-digiuno anastomosi, ante o </a:t>
            </a:r>
            <a:r>
              <a:rPr lang="it-IT" sz="2000" dirty="0" err="1"/>
              <a:t>retromesocolica</a:t>
            </a:r>
            <a:endParaRPr lang="it-IT" sz="2000" dirty="0"/>
          </a:p>
          <a:p>
            <a:endParaRPr lang="it-IT" sz="2000" dirty="0"/>
          </a:p>
          <a:p>
            <a:r>
              <a:rPr lang="it-IT" sz="2400" b="1" dirty="0"/>
              <a:t>Progressione non ostruita della colonna di mdc sino al di sotto dell’anastomosi digiuno-digiunale in modo da poter visualizzare un’interruzione della </a:t>
            </a:r>
            <a:r>
              <a:rPr lang="it-IT" sz="2400" b="1" dirty="0" err="1"/>
              <a:t>staple</a:t>
            </a:r>
            <a:r>
              <a:rPr lang="it-IT" sz="2400" b="1" dirty="0"/>
              <a:t> line</a:t>
            </a:r>
          </a:p>
          <a:p>
            <a:endParaRPr lang="it-IT" sz="2000" dirty="0"/>
          </a:p>
          <a:p>
            <a:r>
              <a:rPr lang="it-IT" sz="1600" i="1" dirty="0"/>
              <a:t>Ansa </a:t>
            </a:r>
            <a:r>
              <a:rPr lang="it-IT" sz="1600" i="1" dirty="0" err="1"/>
              <a:t>biliopancreatica</a:t>
            </a:r>
            <a:r>
              <a:rPr lang="it-IT" sz="1600" i="1" dirty="0"/>
              <a:t> non iniettata, se </a:t>
            </a:r>
            <a:r>
              <a:rPr lang="it-IT" sz="1600" i="1" dirty="0" err="1"/>
              <a:t>retromesocolica</a:t>
            </a:r>
            <a:r>
              <a:rPr lang="it-IT" sz="1600" i="1" dirty="0"/>
              <a:t> modica stenosi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FF72D05-0BE0-86F5-6723-4780FBB98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9D6A45-28B9-5824-9F54-735C7839A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03"/>
            <a:ext cx="4796041" cy="65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5AB79E1-DF4F-129B-9E92-B9573927F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r="10871"/>
          <a:stretch/>
        </p:blipFill>
        <p:spPr>
          <a:xfrm>
            <a:off x="374196" y="1647577"/>
            <a:ext cx="5378456" cy="444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32D8945-CEB1-45F4-06D0-2638853B5F8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9594" t="13229" r="8378" b="13561"/>
          <a:stretch/>
        </p:blipFill>
        <p:spPr>
          <a:xfrm>
            <a:off x="5666309" y="754810"/>
            <a:ext cx="5477363" cy="5423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F82A848-B64B-E597-67E8-ABF81C16E632}"/>
              </a:ext>
            </a:extLst>
          </p:cNvPr>
          <p:cNvCxnSpPr>
            <a:cxnSpLocks/>
          </p:cNvCxnSpPr>
          <p:nvPr/>
        </p:nvCxnSpPr>
        <p:spPr>
          <a:xfrm flipH="1" flipV="1">
            <a:off x="8935597" y="2267633"/>
            <a:ext cx="673098" cy="91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99C16C-9DB4-8C64-96BE-E9E4CE051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094" y="2625072"/>
            <a:ext cx="774259" cy="207282"/>
          </a:xfrm>
          <a:prstGeom prst="rect">
            <a:avLst/>
          </a:prstGeom>
        </p:spPr>
      </p:pic>
      <p:sp>
        <p:nvSpPr>
          <p:cNvPr id="17413" name="Text Box 2">
            <a:extLst>
              <a:ext uri="{FF2B5EF4-FFF2-40B4-BE49-F238E27FC236}">
                <a16:creationId xmlns:a16="http://schemas.microsoft.com/office/drawing/2014/main" id="{26861F29-3037-46DA-8430-53809DEBBF45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157292" y="44032"/>
            <a:ext cx="1291575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800" b="1" i="1" dirty="0">
                <a:latin typeface="+mn-lt"/>
              </a:rPr>
              <a:t>Imaging dopo SADI (single-</a:t>
            </a:r>
            <a:r>
              <a:rPr lang="it-IT" altLang="it-IT" sz="2800" b="1" i="1" dirty="0" err="1">
                <a:latin typeface="+mn-lt"/>
              </a:rPr>
              <a:t>anastomosis</a:t>
            </a:r>
            <a:r>
              <a:rPr lang="it-IT" altLang="it-IT" sz="2800" b="1" i="1" dirty="0">
                <a:latin typeface="+mn-lt"/>
              </a:rPr>
              <a:t>-duodeno-</a:t>
            </a:r>
            <a:r>
              <a:rPr lang="it-IT" altLang="it-IT" sz="2800" b="1" i="1" dirty="0" err="1">
                <a:latin typeface="+mn-lt"/>
              </a:rPr>
              <a:t>ileal</a:t>
            </a:r>
            <a:r>
              <a:rPr lang="it-IT" altLang="it-IT" sz="2800" b="1" i="1" dirty="0">
                <a:latin typeface="+mn-lt"/>
              </a:rPr>
              <a:t> bypass): la normalità</a:t>
            </a:r>
            <a:endParaRPr lang="it-IT" altLang="it-IT" sz="280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3B2DC6-11C0-4303-9DF1-DF681A8AAA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01" t="6069" r="11938" b="7200"/>
          <a:stretch/>
        </p:blipFill>
        <p:spPr>
          <a:xfrm>
            <a:off x="0" y="695500"/>
            <a:ext cx="4223554" cy="53995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DA6383-3A73-474D-971E-2AED3B2E91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157" t="19803" r="17678" b="4045"/>
          <a:stretch/>
        </p:blipFill>
        <p:spPr>
          <a:xfrm>
            <a:off x="3356469" y="898139"/>
            <a:ext cx="4484529" cy="53995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859ECB-3D4A-466F-A9D4-886AFDAF7F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944" t="4588" r="10891" b="16677"/>
          <a:stretch/>
        </p:blipFill>
        <p:spPr>
          <a:xfrm>
            <a:off x="7781207" y="862981"/>
            <a:ext cx="4337483" cy="53995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79DC41F-EAF2-4776-ADE7-6BF9946220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402" t="6556" r="12120" b="6828"/>
          <a:stretch/>
        </p:blipFill>
        <p:spPr>
          <a:xfrm>
            <a:off x="3093080" y="597922"/>
            <a:ext cx="4851415" cy="594005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A525B36-D93D-4165-A855-BDC113595C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4013" y="595466"/>
            <a:ext cx="4357987" cy="594250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E4000B3-9F56-030D-20EB-F22580A9A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r="10871"/>
          <a:stretch/>
        </p:blipFill>
        <p:spPr>
          <a:xfrm>
            <a:off x="157292" y="1591835"/>
            <a:ext cx="5380197" cy="444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CB82914-1AB1-4DA3-B287-DC877C4CB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5960" y="600843"/>
            <a:ext cx="5632916" cy="590103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6DD0245-9E8B-1F34-6FD9-EA764608FAC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54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40D1B1-90BD-0E83-11F3-2250338D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Qualità e quantità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A6B4C4-A5FA-7AAC-EB0A-94B1E25A5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/>
              <a:t>Una dimensione critica del miglioramento qualitativo derivante dall’uso della SR è la </a:t>
            </a:r>
            <a:r>
              <a:rPr lang="it-IT" sz="2400" b="1"/>
              <a:t>standardizzazione</a:t>
            </a:r>
            <a:r>
              <a:rPr lang="it-IT" sz="2400"/>
              <a:t>. </a:t>
            </a:r>
          </a:p>
          <a:p>
            <a:r>
              <a:rPr lang="it-IT" sz="2400"/>
              <a:t>L’impiego di </a:t>
            </a:r>
            <a:r>
              <a:rPr lang="it-IT" sz="2400" b="1"/>
              <a:t>template</a:t>
            </a:r>
            <a:r>
              <a:rPr lang="it-IT" sz="2400"/>
              <a:t> nella SR fornisce una sorta di checklist per verificare se tutti gli elementi rilevanti per un determinato esame siano stati affrontati.</a:t>
            </a:r>
          </a:p>
          <a:p>
            <a:r>
              <a:rPr lang="it-IT" sz="2400"/>
              <a:t>Grazie a questa “struttura”, il referto radiologico consentirà anche l’associazione tra i dati radiologici e altri elementi clinici fondamentali, portando a una </a:t>
            </a:r>
            <a:r>
              <a:rPr lang="it-IT" sz="2400" b="1"/>
              <a:t>diagnosi precisa</a:t>
            </a:r>
            <a:endParaRPr lang="it-IT" sz="2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3D3480-9B52-B8AD-4DC2-85E64C007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55794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8CA0E8-A178-689D-0B73-642DAF470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77852"/>
            <a:ext cx="10058400" cy="3760891"/>
          </a:xfrm>
        </p:spPr>
        <p:txBody>
          <a:bodyPr>
            <a:normAutofit/>
          </a:bodyPr>
          <a:lstStyle/>
          <a:p>
            <a:r>
              <a:rPr lang="it-IT" sz="2400"/>
              <a:t>Quesito clinico: descrizione procedura effettuata e sospetto clinico</a:t>
            </a:r>
          </a:p>
          <a:p>
            <a:r>
              <a:rPr lang="it-IT" sz="2400"/>
              <a:t>Esiti chirurgici</a:t>
            </a:r>
          </a:p>
          <a:p>
            <a:r>
              <a:rPr lang="it-IT" sz="2400"/>
              <a:t>Spandimento di mdc ev nel sospetto di emorragia</a:t>
            </a:r>
          </a:p>
          <a:p>
            <a:r>
              <a:rPr lang="it-IT" sz="2400"/>
              <a:t>Presenza di aria perianastomotica o sottodiaframmatica in eccesso </a:t>
            </a:r>
          </a:p>
          <a:p>
            <a:r>
              <a:rPr lang="it-IT" sz="2400"/>
              <a:t>Eventuale presenza di spandimento di mdc idrosolubile</a:t>
            </a:r>
          </a:p>
          <a:p>
            <a:r>
              <a:rPr lang="it-IT" sz="2400"/>
              <a:t>Descrizione raccolte fluide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CA91F8-E56F-6FB5-177B-8980B7B1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038"/>
            <a:ext cx="10904152" cy="745139"/>
          </a:xfrm>
        </p:spPr>
        <p:txBody>
          <a:bodyPr>
            <a:normAutofit fontScale="90000"/>
          </a:bodyPr>
          <a:lstStyle/>
          <a:p>
            <a:r>
              <a:rPr lang="it-IT"/>
              <a:t>Q5. Referto strutturato TC post-operatorio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6FC8B0-0088-C1DE-9A9D-A9E41F14E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40270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B16F5E-FA6B-D8F5-4210-79D50AA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75489"/>
            <a:ext cx="10058400" cy="861871"/>
          </a:xfrm>
        </p:spPr>
        <p:txBody>
          <a:bodyPr/>
          <a:lstStyle/>
          <a:p>
            <a:r>
              <a:rPr lang="it-IT"/>
              <a:t>Q6. Controllo a distanza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D486D6-B685-BDB4-8BD1-636211871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Recupero di peso</a:t>
            </a:r>
          </a:p>
          <a:p>
            <a:r>
              <a:rPr lang="it-IT"/>
              <a:t>Peggioramento sintomatologia clinica associata ad intervento</a:t>
            </a:r>
          </a:p>
          <a:p>
            <a:r>
              <a:rPr lang="it-IT"/>
              <a:t>MDCT consente consente una valutazione complessiva dello stato di salute del paziente e dei pregressi esiti chirurgici</a:t>
            </a:r>
            <a:endParaRPr lang="it-IT" sz="2800"/>
          </a:p>
          <a:p>
            <a:pPr marL="0" indent="0">
              <a:buNone/>
            </a:pPr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6A89DE-1CFC-70ED-CE8F-EF1646CC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574" y="4030867"/>
            <a:ext cx="7932851" cy="28271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E98532-0446-99F8-E71A-361C11EDF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85098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lledanchise Giovanna">
            <a:hlinkClick r:id="" action="ppaction://media"/>
            <a:extLst>
              <a:ext uri="{FF2B5EF4-FFF2-40B4-BE49-F238E27FC236}">
                <a16:creationId xmlns:a16="http://schemas.microsoft.com/office/drawing/2014/main" id="{F9C633C3-C50F-FF11-BC3B-AB073276F64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924" y="977631"/>
            <a:ext cx="5597612" cy="5597613"/>
          </a:xfr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6872AA0D-F2A9-5CBA-AC0F-A3F92BD2F24A}"/>
              </a:ext>
            </a:extLst>
          </p:cNvPr>
          <p:cNvSpPr txBox="1">
            <a:spLocks noChangeArrowheads="1" noChangeShapeType="1"/>
          </p:cNvSpPr>
          <p:nvPr/>
        </p:nvSpPr>
        <p:spPr bwMode="auto">
          <a:xfrm>
            <a:off x="199232" y="161656"/>
            <a:ext cx="109950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200" b="1" i="1" dirty="0">
                <a:latin typeface="+mn-lt"/>
              </a:rPr>
              <a:t>Imaging dopo sleeve </a:t>
            </a:r>
            <a:r>
              <a:rPr lang="it-IT" altLang="it-IT" sz="3200" b="1" i="1" dirty="0" err="1">
                <a:latin typeface="+mn-lt"/>
              </a:rPr>
              <a:t>gastrectomy</a:t>
            </a:r>
            <a:endParaRPr lang="it-IT" altLang="it-IT" sz="3200" dirty="0">
              <a:latin typeface="+mn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4E5F08-6F24-9EF4-6C39-6B2D23B7F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459305-ACA4-E898-E2F9-D21495C04AEF}"/>
              </a:ext>
            </a:extLst>
          </p:cNvPr>
          <p:cNvSpPr txBox="1"/>
          <p:nvPr/>
        </p:nvSpPr>
        <p:spPr>
          <a:xfrm>
            <a:off x="8612659" y="2775336"/>
            <a:ext cx="2581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Controllo a distanza di tempo in Paziente di 60 anni che aveva recuperato peso</a:t>
            </a:r>
          </a:p>
        </p:txBody>
      </p:sp>
    </p:spTree>
    <p:extLst>
      <p:ext uri="{BB962C8B-B14F-4D97-AF65-F5344CB8AC3E}">
        <p14:creationId xmlns:p14="http://schemas.microsoft.com/office/powerpoint/2010/main" val="2784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BD933BEF-F770-FE21-F89F-04726401FB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4306888"/>
            <a:ext cx="5719762" cy="2424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0BE692D3-5F22-C923-0AC0-7D3D928E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9" y="946151"/>
            <a:ext cx="7261225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Box 3">
            <a:extLst>
              <a:ext uri="{FF2B5EF4-FFF2-40B4-BE49-F238E27FC236}">
                <a16:creationId xmlns:a16="http://schemas.microsoft.com/office/drawing/2014/main" id="{AF91D8D3-2DD9-9B87-8595-984FC52B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89" y="3567113"/>
            <a:ext cx="751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Pawanindra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L,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Vindal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A,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Midha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M, Nagpal P,  Manchanda A, Chander J – Early post-operative weight loss after LSG correlates with the volume of the excised stomach and not with that of the sleeve! Preliminary data from a multi-detector computed tomography-based study. 2014 Surg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Endosc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653" name="TextBox 5">
            <a:extLst>
              <a:ext uri="{FF2B5EF4-FFF2-40B4-BE49-F238E27FC236}">
                <a16:creationId xmlns:a16="http://schemas.microsoft.com/office/drawing/2014/main" id="{D392F371-07AC-5EB4-B7ED-D375D4FB2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0" y="4976814"/>
            <a:ext cx="24828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Baumann T,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Grueneberger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J, Pache G,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Kuesters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S, Marjanovic G,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Kulemann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B,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Holzner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P,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Karcz-Socha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I,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Suesslin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D,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Hopt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UT, Langer M,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Karcz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 W – Three-dimensional stomach analysis with computed tomography after LSG: sleeve dilation and thoracic migration. 2011, Surg </a:t>
            </a:r>
            <a:r>
              <a:rPr lang="en-US" altLang="it-IT" sz="1200" dirty="0" err="1">
                <a:solidFill>
                  <a:schemeClr val="bg2">
                    <a:lumMod val="50000"/>
                  </a:schemeClr>
                </a:solidFill>
              </a:rPr>
              <a:t>Endosc</a:t>
            </a:r>
            <a:r>
              <a:rPr lang="en-US" altLang="it-IT" sz="12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449CD8-B4B0-6F56-6A4B-95F4DD06EE52}"/>
              </a:ext>
            </a:extLst>
          </p:cNvPr>
          <p:cNvSpPr txBox="1"/>
          <p:nvPr/>
        </p:nvSpPr>
        <p:spPr>
          <a:xfrm>
            <a:off x="4084320" y="84635"/>
            <a:ext cx="46120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>
                <a:solidFill>
                  <a:schemeClr val="bg2">
                    <a:lumMod val="50000"/>
                  </a:schemeClr>
                </a:solidFill>
              </a:rPr>
              <a:t>Volumetria gastrica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4FEFD6-6678-5A5C-4C40-636F27F95C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4785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50E30-694B-6B5A-16BE-F350159C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Q7. Referto strutturato: Follow-up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26375-D5A8-0190-7155-1956DF551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8774"/>
            <a:ext cx="10515600" cy="4506164"/>
          </a:xfrm>
        </p:spPr>
        <p:txBody>
          <a:bodyPr>
            <a:normAutofit/>
          </a:bodyPr>
          <a:lstStyle/>
          <a:p>
            <a:r>
              <a:rPr lang="it-IT" sz="2400"/>
              <a:t>Esiti chirurgici</a:t>
            </a:r>
          </a:p>
          <a:p>
            <a:r>
              <a:rPr lang="it-IT" sz="2400"/>
              <a:t>Volume gastrico attuale</a:t>
            </a:r>
          </a:p>
          <a:p>
            <a:r>
              <a:rPr lang="it-IT" sz="2400"/>
              <a:t>Valutazione  della composizione corporea</a:t>
            </a:r>
          </a:p>
          <a:p>
            <a:pPr lvl="1"/>
            <a:r>
              <a:rPr lang="it-IT" sz="2400"/>
              <a:t>% grasso viscerale e sottocutaneo</a:t>
            </a:r>
          </a:p>
          <a:p>
            <a:pPr lvl="1"/>
            <a:r>
              <a:rPr lang="it-IT" sz="2400"/>
              <a:t>% massa muscolare</a:t>
            </a:r>
          </a:p>
          <a:p>
            <a:pPr lvl="1"/>
            <a:r>
              <a:rPr lang="it-IT" sz="2400"/>
              <a:t>% steatosi epatica</a:t>
            </a:r>
          </a:p>
          <a:p>
            <a:pPr lvl="1"/>
            <a:r>
              <a:rPr lang="it-IT" sz="2400"/>
              <a:t>Involuzione fibroadiposa del pancreas</a:t>
            </a:r>
          </a:p>
          <a:p>
            <a:r>
              <a:rPr lang="it-IT" sz="2400"/>
              <a:t>Valutazione stato di ansa afferente ed efferente </a:t>
            </a:r>
          </a:p>
          <a:p>
            <a:r>
              <a:rPr lang="it-IT" sz="2400"/>
              <a:t>Esame dinamico per valutazione reflusso</a:t>
            </a:r>
          </a:p>
          <a:p>
            <a:endParaRPr lang="it-IT"/>
          </a:p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DF3318-EFC2-63F1-C160-8EE5A2500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3757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3"/>
          <p:cNvSpPr txBox="1"/>
          <p:nvPr/>
        </p:nvSpPr>
        <p:spPr>
          <a:xfrm>
            <a:off x="1261097" y="1067542"/>
            <a:ext cx="10729119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5800"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6) Meeting 3: review di Deplphi-Survey</a:t>
            </a:r>
            <a:endParaRPr sz="1000"/>
          </a:p>
        </p:txBody>
      </p:sp>
      <p:sp>
        <p:nvSpPr>
          <p:cNvPr id="450" name="Google Shape;450;p23"/>
          <p:cNvSpPr txBox="1"/>
          <p:nvPr/>
        </p:nvSpPr>
        <p:spPr>
          <a:xfrm>
            <a:off x="610737" y="1995904"/>
            <a:ext cx="10729913" cy="503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32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Statements che hanno raggiunto il consensus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sono brevemente rivisti nel lessico e vengono approvati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3200"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32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Statements vicini al consenso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vengono corretti e ripresentati dopo discussione</a:t>
            </a:r>
            <a:endParaRPr sz="2400"/>
          </a:p>
          <a:p>
            <a:pPr>
              <a:lnSpc>
                <a:spcPct val="150000"/>
              </a:lnSpc>
              <a:buClr>
                <a:srgbClr val="74808C"/>
              </a:buClr>
              <a:buSzPts val="3200"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3200"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Statements che non hanno raggiunto il consenso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sono eliminati a meno che non ci siano proposte di rivoluzionare il testo</a:t>
            </a:r>
            <a:endParaRPr sz="2400"/>
          </a:p>
          <a:p>
            <a:pPr>
              <a:lnSpc>
                <a:spcPct val="150000"/>
              </a:lnSpc>
              <a:buClr>
                <a:srgbClr val="74808C"/>
              </a:buClr>
              <a:buSzPts val="3200"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23"/>
          <p:cNvSpPr txBox="1"/>
          <p:nvPr/>
        </p:nvSpPr>
        <p:spPr>
          <a:xfrm>
            <a:off x="2640013" y="5430838"/>
            <a:ext cx="3455988" cy="8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74808C"/>
              </a:buClr>
              <a:buSzPts val="3600"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921C170-27F2-0505-B3DF-6A1733C57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 amt="70979"/>
          </a:blip>
          <a:srcRect l="25012" r="25012"/>
          <a:stretch/>
        </p:blipFill>
        <p:spPr>
          <a:xfrm>
            <a:off x="5818981" y="0"/>
            <a:ext cx="6373019" cy="684926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4"/>
          <p:cNvSpPr txBox="1"/>
          <p:nvPr/>
        </p:nvSpPr>
        <p:spPr>
          <a:xfrm>
            <a:off x="1420784" y="2571182"/>
            <a:ext cx="349250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10000"/>
            </a:pPr>
            <a:r>
              <a:rPr lang="en-US" sz="5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 2</a:t>
            </a:r>
            <a:endParaRPr sz="900"/>
          </a:p>
        </p:txBody>
      </p:sp>
      <p:sp>
        <p:nvSpPr>
          <p:cNvPr id="458" name="Google Shape;458;p24"/>
          <p:cNvSpPr txBox="1"/>
          <p:nvPr/>
        </p:nvSpPr>
        <p:spPr>
          <a:xfrm>
            <a:off x="1768068" y="1647709"/>
            <a:ext cx="3249613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ts val="10000"/>
            </a:pPr>
            <a:r>
              <a:rPr lang="en-US" sz="5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DELPHI </a:t>
            </a:r>
            <a:endParaRPr sz="9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0B95AA-73F6-3E1E-DAFC-0A8098AA7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3" name="Google Shape;423;p20" descr="chart3219939780.png">
            <a:extLst>
              <a:ext uri="{FF2B5EF4-FFF2-40B4-BE49-F238E27FC236}">
                <a16:creationId xmlns:a16="http://schemas.microsoft.com/office/drawing/2014/main" id="{02F1CBE0-1E91-B8FB-40F9-DD9C68869F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690" b="5464"/>
          <a:stretch/>
        </p:blipFill>
        <p:spPr>
          <a:xfrm>
            <a:off x="641595" y="3890736"/>
            <a:ext cx="4796192" cy="2795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5"/>
          <p:cNvSpPr txBox="1"/>
          <p:nvPr/>
        </p:nvSpPr>
        <p:spPr>
          <a:xfrm>
            <a:off x="1236384" y="1152717"/>
            <a:ext cx="10729119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5800"/>
            </a:pPr>
            <a:r>
              <a:rPr lang="en-US" sz="2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7) Meeting 4: Reviewing Delphi-Survey</a:t>
            </a:r>
            <a:endParaRPr lang="en-US" sz="900"/>
          </a:p>
        </p:txBody>
      </p:sp>
      <p:sp>
        <p:nvSpPr>
          <p:cNvPr id="469" name="Google Shape;469;p25"/>
          <p:cNvSpPr txBox="1"/>
          <p:nvPr/>
        </p:nvSpPr>
        <p:spPr>
          <a:xfrm>
            <a:off x="1235590" y="1944880"/>
            <a:ext cx="10729913" cy="281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ct val="100000"/>
            </a:pPr>
            <a:endParaRPr sz="900"/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Open Sans"/>
              <a:buAutoNum type="arabicParenR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Verificare quali statement hanno raggiunto il consenso</a:t>
            </a:r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Open Sans"/>
              <a:buAutoNum type="arabicParenR"/>
            </a:pPr>
            <a:r>
              <a:rPr lang="it-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Definire i gruppi di lavoro per la stesura e la discussione di ciascuno nel manuscript </a:t>
            </a:r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Open Sans"/>
              <a:buAutoNum type="arabicParenR"/>
            </a:pPr>
            <a:r>
              <a:rPr lang="it-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Statement dubbi sono eliminati</a:t>
            </a:r>
          </a:p>
          <a:p>
            <a:pPr marL="371475" indent="-371475">
              <a:lnSpc>
                <a:spcPct val="150000"/>
              </a:lnSpc>
              <a:buClr>
                <a:schemeClr val="dk1"/>
              </a:buClr>
              <a:buSzPct val="100000"/>
              <a:buFont typeface="Open Sans"/>
              <a:buAutoNum type="arabicParenR"/>
            </a:pPr>
            <a:r>
              <a:rPr lang="it-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Il manuscript prima di essere sottomesso viene accettato da tutto il gruppo di lavoro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ct val="100000"/>
            </a:pPr>
            <a:endParaRPr sz="900"/>
          </a:p>
          <a:p>
            <a:pPr marL="371475" indent="-371475">
              <a:lnSpc>
                <a:spcPct val="150000"/>
              </a:lnSpc>
              <a:buClr>
                <a:srgbClr val="74808C"/>
              </a:buClr>
              <a:buSzPts val="3600"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25"/>
          <p:cNvSpPr txBox="1"/>
          <p:nvPr/>
        </p:nvSpPr>
        <p:spPr>
          <a:xfrm>
            <a:off x="2640013" y="5430838"/>
            <a:ext cx="3455988" cy="87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74808C"/>
              </a:buClr>
              <a:buSzPts val="3600"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E1F2443-3CFD-C7D8-731D-3852439F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03" y="4131316"/>
            <a:ext cx="8563312" cy="24006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599540-F364-84B7-4FE8-24BED5D44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540A327-CE41-CB51-006B-EC721F1A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ADF752-31CF-3D39-AB68-6E7DB2CA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Come si imposta il RS: una consensus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BC058C-8EE4-41CF-2341-2E10AB3D4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0" i="0">
                <a:solidFill>
                  <a:srgbClr val="1B1B1B"/>
                </a:solidFill>
                <a:effectLst/>
              </a:rPr>
              <a:t>Le società nazionali ed europee di Radiologia hanno supportato l’uso del referto strutturato </a:t>
            </a:r>
          </a:p>
          <a:p>
            <a:r>
              <a:rPr lang="it-IT" sz="2400">
                <a:solidFill>
                  <a:srgbClr val="1B1B1B"/>
                </a:solidFill>
              </a:rPr>
              <a:t>Il contenuto dei referti strutturati è stato stabilito da una </a:t>
            </a:r>
            <a:r>
              <a:rPr lang="it-IT" sz="2400" b="1" i="1">
                <a:solidFill>
                  <a:srgbClr val="1B1B1B"/>
                </a:solidFill>
              </a:rPr>
              <a:t>consensus </a:t>
            </a:r>
            <a:r>
              <a:rPr lang="it-IT" sz="2400">
                <a:solidFill>
                  <a:srgbClr val="1B1B1B"/>
                </a:solidFill>
              </a:rPr>
              <a:t>di esperti </a:t>
            </a:r>
          </a:p>
          <a:p>
            <a:r>
              <a:rPr lang="it-IT" sz="2400">
                <a:solidFill>
                  <a:srgbClr val="1B1B1B"/>
                </a:solidFill>
              </a:rPr>
              <a:t>Sono poi stati resi disponibili sul sito della società (SIRM)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3B48C8-CF0E-8C4C-0FDB-08D28522F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20" y="4084419"/>
            <a:ext cx="7511779" cy="276042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94E2353-9EFA-7A89-8083-EB0352B39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364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/>
          <p:nvPr/>
        </p:nvSpPr>
        <p:spPr>
          <a:xfrm>
            <a:off x="1270793" y="818495"/>
            <a:ext cx="9253538" cy="76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en-US" sz="4800" b="1">
                <a:solidFill>
                  <a:srgbClr val="EF7E30"/>
                </a:solidFill>
                <a:ea typeface="Helvetica Neue"/>
                <a:cs typeface="Helvetica Neue"/>
                <a:sym typeface="Helvetica Neue"/>
              </a:rPr>
              <a:t>CONSENSUS</a:t>
            </a:r>
            <a:r>
              <a:rPr lang="en-US" sz="3000" b="1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… Definizione</a:t>
            </a:r>
            <a:endParaRPr sz="900"/>
          </a:p>
        </p:txBody>
      </p:sp>
      <p:sp>
        <p:nvSpPr>
          <p:cNvPr id="160" name="Google Shape;160;p3"/>
          <p:cNvSpPr txBox="1"/>
          <p:nvPr/>
        </p:nvSpPr>
        <p:spPr>
          <a:xfrm>
            <a:off x="1127125" y="2146300"/>
            <a:ext cx="9540875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428625" indent="-428625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Le Consensus sono pubblicazioni medico scientifiche in cui gruppi di esperti su uno specific topic sintetizzano indicazioni e raccomandazioni, mirate ai loro colleghi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endParaRPr sz="2400"/>
          </a:p>
          <a:p>
            <a:pPr marL="428625" indent="-428625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Lo scopo è di migliorare la gestione della malattia nei suoi differenti pathway, dalla diagnosi al trattamento</a:t>
            </a:r>
            <a:endParaRPr sz="24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4E5BA64-46D3-3152-3EDB-FA4D04905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" descr="Schermata 2019-09-29 alle 13.21.2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102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 txBox="1"/>
          <p:nvPr/>
        </p:nvSpPr>
        <p:spPr>
          <a:xfrm>
            <a:off x="135731" y="1088231"/>
            <a:ext cx="3995738" cy="144653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13" tIns="60950" rIns="121913" bIns="60950" anchor="t" anchorCtr="0">
            <a:spAutoFit/>
          </a:bodyPr>
          <a:lstStyle/>
          <a:p>
            <a:pPr algn="just">
              <a:buClr>
                <a:schemeClr val="lt1"/>
              </a:buClr>
              <a:buSzPts val="4300"/>
            </a:pPr>
            <a:r>
              <a:rPr lang="en-US" sz="21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Il metodo Delphi </a:t>
            </a:r>
            <a:r>
              <a:rPr lang="en-US" sz="2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tecnica usata per ottenere risposte ad un problema da un gruppo (panel) di esperti indipendenti.</a:t>
            </a:r>
            <a:endParaRPr sz="900"/>
          </a:p>
        </p:txBody>
      </p:sp>
      <p:sp>
        <p:nvSpPr>
          <p:cNvPr id="148" name="Google Shape;148;p2"/>
          <p:cNvSpPr txBox="1"/>
          <p:nvPr/>
        </p:nvSpPr>
        <p:spPr>
          <a:xfrm>
            <a:off x="3013869" y="269875"/>
            <a:ext cx="5893594" cy="530894"/>
          </a:xfrm>
          <a:prstGeom prst="rect">
            <a:avLst/>
          </a:prstGeom>
          <a:solidFill>
            <a:srgbClr val="EF7E2F"/>
          </a:solidFill>
          <a:ln w="12700" cap="flat" cmpd="sng">
            <a:solidFill>
              <a:srgbClr val="B05B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13" tIns="60950" rIns="121913" bIns="60950" anchor="t" anchorCtr="0">
            <a:spAutoFit/>
          </a:bodyPr>
          <a:lstStyle/>
          <a:p>
            <a:pPr algn="just">
              <a:buClr>
                <a:schemeClr val="lt1"/>
              </a:buClr>
              <a:buSzPts val="5300"/>
            </a:pPr>
            <a:r>
              <a:rPr lang="en-US" sz="26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name origins from Delphi Oracle.</a:t>
            </a:r>
            <a:endParaRPr sz="900"/>
          </a:p>
        </p:txBody>
      </p:sp>
      <p:sp>
        <p:nvSpPr>
          <p:cNvPr id="149" name="Google Shape;149;p2"/>
          <p:cNvSpPr txBox="1"/>
          <p:nvPr/>
        </p:nvSpPr>
        <p:spPr>
          <a:xfrm>
            <a:off x="0" y="5034756"/>
            <a:ext cx="12310269" cy="1777389"/>
          </a:xfrm>
          <a:prstGeom prst="rect">
            <a:avLst/>
          </a:prstGeom>
          <a:solidFill>
            <a:srgbClr val="EF7E2F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13" tIns="60950" rIns="121913" bIns="60950" anchor="t" anchorCtr="0">
            <a:spAutoFit/>
          </a:bodyPr>
          <a:lstStyle/>
          <a:p>
            <a:pPr algn="ctr">
              <a:buClr>
                <a:schemeClr val="lt1"/>
              </a:buClr>
              <a:buSzPts val="4300"/>
            </a:pPr>
            <a:r>
              <a:rPr lang="en-US" sz="2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 metodo Delphi riconosce il </a:t>
            </a:r>
            <a:r>
              <a:rPr lang="en-US" sz="215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valore dell'opinione, dell'esperienza e dell'intuizione </a:t>
            </a:r>
            <a:r>
              <a:rPr lang="en-US" sz="2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dell'esperto e permette di usare l'informazione limitata disponibile in questi valori quando manca un pieno sapere scientifico.</a:t>
            </a:r>
            <a:endParaRPr sz="900"/>
          </a:p>
          <a:p>
            <a:pPr algn="ctr">
              <a:buClr>
                <a:schemeClr val="lt1"/>
              </a:buClr>
              <a:buSzPts val="4300"/>
            </a:pPr>
            <a:r>
              <a:rPr lang="en-US" sz="2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La persona che coordina il metodo è conosciuto come </a:t>
            </a:r>
            <a:r>
              <a:rPr lang="en-US" sz="21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“facilitator” </a:t>
            </a:r>
            <a:endParaRPr sz="900"/>
          </a:p>
          <a:p>
            <a:endParaRPr sz="21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6705600" y="1019969"/>
            <a:ext cx="5350669" cy="276996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13" tIns="60950" rIns="121913" bIns="60950" anchor="t" anchorCtr="0">
            <a:spAutoFit/>
          </a:bodyPr>
          <a:lstStyle/>
          <a:p>
            <a:pPr algn="just">
              <a:buClr>
                <a:schemeClr val="lt1"/>
              </a:buClr>
              <a:buSzPts val="4300"/>
            </a:pPr>
            <a:r>
              <a:rPr lang="en-US" sz="2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Sviluppato nel corso degli anni dalla Rand Corporation a partire dall'inizio della Guerra Fredda per prevedere l'impatto della tecnologia nel warfare</a:t>
            </a:r>
            <a:r>
              <a:rPr lang="en-US" sz="2150">
                <a:solidFill>
                  <a:schemeClr val="lt1"/>
                </a:solidFill>
                <a:latin typeface="Mangal"/>
                <a:ea typeface="Mangal"/>
                <a:cs typeface="Mangal"/>
                <a:sym typeface="Mangal"/>
              </a:rPr>
              <a:t>…</a:t>
            </a:r>
            <a:r>
              <a:rPr lang="en-US" sz="21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Fu usato dagli esperti della Rand quando essi furono interrogati circa possibilità, frequenza e intensità di possibili attacchi nemici.</a:t>
            </a:r>
            <a:endParaRPr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/>
          <p:nvPr/>
        </p:nvSpPr>
        <p:spPr>
          <a:xfrm>
            <a:off x="4763" y="1997869"/>
            <a:ext cx="9253538" cy="165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endParaRPr sz="1000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" name="Google Shape;166;p4"/>
          <p:cNvSpPr txBox="1"/>
          <p:nvPr/>
        </p:nvSpPr>
        <p:spPr>
          <a:xfrm>
            <a:off x="737935" y="2132374"/>
            <a:ext cx="10910094" cy="429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98000"/>
              <a:buFont typeface="Wingdings" pitchFamily="2" charset="2"/>
              <a:buChar char="§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Uno statement di una Consensus dovrebbere essere sviluppato per una specifica area di un argomento affinchè diano significative opportunità di miglioramento, in un contest di scares evidenze scientifiche o di mancanza di linee guida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98000"/>
              <a:buFont typeface="Wingdings" pitchFamily="2" charset="2"/>
              <a:buChar char="§"/>
            </a:pPr>
            <a:r>
              <a:rPr lang="it-IT" sz="2400" b="1">
                <a:solidFill>
                  <a:schemeClr val="dk1"/>
                </a:solidFill>
                <a:ea typeface="Arial"/>
                <a:cs typeface="Arial"/>
                <a:sym typeface="Arial"/>
              </a:rPr>
              <a:t>Migliora il dialogo tra i colleghi di differenti discipline</a:t>
            </a:r>
            <a:endParaRPr lang="it-IT" sz="2400" b="1">
              <a:sym typeface="Arial"/>
            </a:endParaRP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98000"/>
              <a:buFont typeface="Wingdings" pitchFamily="2" charset="2"/>
              <a:buChar char="§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Consente di verificare lo stato dell’arte di una specifica patologia</a:t>
            </a: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98000"/>
              <a:buFont typeface="Wingdings" pitchFamily="2" charset="2"/>
              <a:buChar char="§"/>
            </a:pPr>
            <a:r>
              <a:rPr lang="it-IT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Incoraggia lo studio scientifico di alcuni ambiti</a:t>
            </a:r>
            <a:endParaRPr sz="2400"/>
          </a:p>
          <a:p>
            <a:pPr marL="628650" indent="-457200">
              <a:lnSpc>
                <a:spcPct val="150000"/>
              </a:lnSpc>
              <a:buClr>
                <a:srgbClr val="74808C"/>
              </a:buClr>
              <a:buSzPct val="98000"/>
              <a:buFont typeface="Arial" panose="020B0604020202020204" pitchFamily="34" charset="0"/>
              <a:buChar char="•"/>
            </a:pPr>
            <a:endParaRPr sz="2400">
              <a:solidFill>
                <a:schemeClr val="dk1"/>
              </a:solidFill>
              <a:ea typeface="Poppins"/>
              <a:cs typeface="Poppins"/>
              <a:sym typeface="Poppins"/>
            </a:endParaRPr>
          </a:p>
          <a:p>
            <a:pPr marL="457200" indent="-457200">
              <a:buSzPct val="98000"/>
              <a:buFont typeface="Arial" panose="020B0604020202020204" pitchFamily="34" charset="0"/>
              <a:buChar char="•"/>
            </a:pPr>
            <a:endParaRPr sz="2400">
              <a:solidFill>
                <a:schemeClr val="dk1"/>
              </a:solidFill>
              <a:ea typeface="Poppins"/>
              <a:cs typeface="Poppins"/>
              <a:sym typeface="Poppins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1097859" y="832232"/>
            <a:ext cx="9253538" cy="76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en-US" sz="4800" b="1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THE REASONS WHY… A consensus</a:t>
            </a:r>
            <a:endParaRPr sz="4800"/>
          </a:p>
          <a:p>
            <a:endParaRPr sz="4800" b="1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29F189-2E46-62F3-7387-D5945931E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449EA9F1-5DA2-7275-47FB-F56E93715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71"/>
          <a:stretch/>
        </p:blipFill>
        <p:spPr>
          <a:xfrm>
            <a:off x="711943" y="1690778"/>
            <a:ext cx="10768114" cy="4569124"/>
          </a:xfrm>
          <a:prstGeom prst="rect">
            <a:avLst/>
          </a:prstGeom>
        </p:spPr>
      </p:pic>
      <p:sp>
        <p:nvSpPr>
          <p:cNvPr id="2" name="Google Shape;170;p4">
            <a:extLst>
              <a:ext uri="{FF2B5EF4-FFF2-40B4-BE49-F238E27FC236}">
                <a16:creationId xmlns:a16="http://schemas.microsoft.com/office/drawing/2014/main" id="{3B712F62-B2D0-D162-DE0E-DECB0472901E}"/>
              </a:ext>
            </a:extLst>
          </p:cNvPr>
          <p:cNvSpPr txBox="1"/>
          <p:nvPr/>
        </p:nvSpPr>
        <p:spPr>
          <a:xfrm>
            <a:off x="1243774" y="921634"/>
            <a:ext cx="9253538" cy="76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it-IT" sz="4800" b="1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Come condurre una consensus</a:t>
            </a:r>
            <a:endParaRPr sz="4800"/>
          </a:p>
          <a:p>
            <a:endParaRPr sz="4800" b="1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D0E6E3-9A6B-950C-0EBB-5C3AD02BD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289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 txBox="1"/>
          <p:nvPr/>
        </p:nvSpPr>
        <p:spPr>
          <a:xfrm>
            <a:off x="1581860" y="1157187"/>
            <a:ext cx="9652794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6000"/>
            </a:pPr>
            <a:r>
              <a:rPr lang="en-US" sz="3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1) Planning</a:t>
            </a:r>
            <a:endParaRPr sz="900"/>
          </a:p>
        </p:txBody>
      </p:sp>
      <p:sp>
        <p:nvSpPr>
          <p:cNvPr id="207" name="Google Shape;207;p7"/>
          <p:cNvSpPr txBox="1"/>
          <p:nvPr/>
        </p:nvSpPr>
        <p:spPr>
          <a:xfrm>
            <a:off x="1622645" y="1949350"/>
            <a:ext cx="10363994" cy="6140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I topics clinici sono presentati al primo meeting in-presenza e gestiti dalla Task Force in base all’importanza, e alla priorità dell’argomento in base alle attuali evidenze cliniche</a:t>
            </a:r>
            <a:endParaRPr sz="2400"/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endParaRPr sz="240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150000"/>
              </a:lnSpc>
              <a:buClr>
                <a:srgbClr val="2D4F9B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chemeClr val="dk1"/>
                </a:solidFill>
                <a:ea typeface="Arial"/>
                <a:cs typeface="Arial"/>
                <a:sym typeface="Arial"/>
              </a:rPr>
              <a:t>Si identifica la leadership (Chair/Coordinators, Assistant Chiar, Methodologists, or committees)</a:t>
            </a:r>
            <a:endParaRPr sz="2400"/>
          </a:p>
          <a:p>
            <a:pPr marL="285750" indent="-285750">
              <a:lnSpc>
                <a:spcPct val="150000"/>
              </a:lnSpc>
              <a:buClr>
                <a:srgbClr val="74808C"/>
              </a:buClr>
              <a:buSzPts val="3600"/>
            </a:pPr>
            <a:endParaRPr sz="2400">
              <a:solidFill>
                <a:schemeClr val="dk1"/>
              </a:solidFill>
              <a:ea typeface="Open Sans"/>
              <a:cs typeface="Open Sans"/>
              <a:sym typeface="Open Sans"/>
            </a:endParaRPr>
          </a:p>
          <a:p>
            <a:pPr marL="285750" indent="-285750">
              <a:lnSpc>
                <a:spcPct val="150000"/>
              </a:lnSpc>
              <a:buClr>
                <a:srgbClr val="74808C"/>
              </a:buClr>
              <a:buSzPts val="3600"/>
            </a:pPr>
            <a:endParaRPr sz="2400">
              <a:solidFill>
                <a:schemeClr val="dk1"/>
              </a:solidFill>
              <a:ea typeface="Open Sans"/>
              <a:cs typeface="Open Sans"/>
              <a:sym typeface="Open Sans"/>
            </a:endParaRPr>
          </a:p>
          <a:p>
            <a:pPr marL="285750" indent="-285750">
              <a:lnSpc>
                <a:spcPct val="150000"/>
              </a:lnSpc>
              <a:buClr>
                <a:srgbClr val="74808C"/>
              </a:buClr>
              <a:buSzPts val="3600"/>
            </a:pPr>
            <a:endParaRPr sz="2400">
              <a:solidFill>
                <a:schemeClr val="dk1"/>
              </a:solidFill>
              <a:ea typeface="Open Sans"/>
              <a:cs typeface="Open Sans"/>
              <a:sym typeface="Open Sans"/>
            </a:endParaRPr>
          </a:p>
          <a:p>
            <a:pPr marL="285750" indent="-285750">
              <a:lnSpc>
                <a:spcPct val="150000"/>
              </a:lnSpc>
              <a:buClr>
                <a:srgbClr val="74808C"/>
              </a:buClr>
              <a:buSzPts val="3600"/>
            </a:pPr>
            <a:endParaRPr sz="2400">
              <a:solidFill>
                <a:schemeClr val="dk1"/>
              </a:solidFill>
              <a:ea typeface="Open Sans"/>
              <a:cs typeface="Open Sans"/>
              <a:sym typeface="Open Sans"/>
            </a:endParaRP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3600"/>
            </a:pPr>
            <a:r>
              <a:rPr lang="en-US" sz="2400">
                <a:solidFill>
                  <a:schemeClr val="dk1"/>
                </a:solidFill>
                <a:ea typeface="Open Sans"/>
                <a:cs typeface="Open Sans"/>
                <a:sym typeface="Open Sans"/>
              </a:rPr>
              <a:t> </a:t>
            </a:r>
            <a:endParaRPr sz="24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5E08CD-8A82-8C27-68BC-A94C87F7A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0" t="24934" r="41572" b="7344"/>
          <a:stretch/>
        </p:blipFill>
        <p:spPr>
          <a:xfrm>
            <a:off x="11393538" y="-1443"/>
            <a:ext cx="798462" cy="815975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4184</TotalTime>
  <Words>2391</Words>
  <Application>Microsoft Macintosh PowerPoint</Application>
  <PresentationFormat>Widescreen</PresentationFormat>
  <Paragraphs>273</Paragraphs>
  <Slides>38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9" baseType="lpstr">
      <vt:lpstr>Arial</vt:lpstr>
      <vt:lpstr>Arial Black</vt:lpstr>
      <vt:lpstr>Calibri</vt:lpstr>
      <vt:lpstr>Helvetica Neue</vt:lpstr>
      <vt:lpstr>Mangal</vt:lpstr>
      <vt:lpstr>Open Sans</vt:lpstr>
      <vt:lpstr>Palatino</vt:lpstr>
      <vt:lpstr>Perpetua</vt:lpstr>
      <vt:lpstr>Poppins</vt:lpstr>
      <vt:lpstr>Wingdings</vt:lpstr>
      <vt:lpstr>RetrospectVTI</vt:lpstr>
      <vt:lpstr>Focus sul  Referto strutturato in chirurgia bariatrica</vt:lpstr>
      <vt:lpstr>Perché il referto strutturato</vt:lpstr>
      <vt:lpstr>Qualità e quantità</vt:lpstr>
      <vt:lpstr>Come si imposta il RS: una consensus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Topics in chirurgia bariatrica</vt:lpstr>
      <vt:lpstr>Presentazione standard di PowerPoint</vt:lpstr>
      <vt:lpstr>Literature research: pre-operative evaluation</vt:lpstr>
      <vt:lpstr>Literature research: Post-operative complications</vt:lpstr>
      <vt:lpstr>Presentazione standard di PowerPoint</vt:lpstr>
      <vt:lpstr>Presentazione standard di PowerPoint</vt:lpstr>
      <vt:lpstr>Topic Questions</vt:lpstr>
      <vt:lpstr>Presentazione standard di PowerPoint</vt:lpstr>
      <vt:lpstr>Presentazione standard di PowerPoint</vt:lpstr>
      <vt:lpstr>Q1. Anamnesi e quesito clinico</vt:lpstr>
      <vt:lpstr>Q2. Referto strutturato di RX pre-operatoria</vt:lpstr>
      <vt:lpstr>Q3. Quando la TC pre-operatoria?</vt:lpstr>
      <vt:lpstr>Q4. Controllo post-operatorio </vt:lpstr>
      <vt:lpstr>Q4. Referto strutturato RX post-operatorio</vt:lpstr>
      <vt:lpstr>Sleeve gastrectomy aspetti RX attesi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Q5. Referto strutturato TC post-operatorio</vt:lpstr>
      <vt:lpstr>Q6. Controllo a distanza</vt:lpstr>
      <vt:lpstr>Presentazione standard di PowerPoint</vt:lpstr>
      <vt:lpstr>Presentazione standard di PowerPoint</vt:lpstr>
      <vt:lpstr>Q7. Referto strutturato: Follow-up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19</cp:revision>
  <dcterms:created xsi:type="dcterms:W3CDTF">2022-02-27T17:36:31Z</dcterms:created>
  <dcterms:modified xsi:type="dcterms:W3CDTF">2025-10-13T11:14:19Z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